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  <p:sldMasterId id="2147483700" r:id="rId5"/>
  </p:sldMasterIdLst>
  <p:notesMasterIdLst>
    <p:notesMasterId r:id="rId31"/>
  </p:notesMasterIdLst>
  <p:sldIdLst>
    <p:sldId id="308" r:id="rId6"/>
    <p:sldId id="258" r:id="rId7"/>
    <p:sldId id="257" r:id="rId8"/>
    <p:sldId id="301" r:id="rId9"/>
    <p:sldId id="263" r:id="rId10"/>
    <p:sldId id="262" r:id="rId11"/>
    <p:sldId id="304" r:id="rId12"/>
    <p:sldId id="306" r:id="rId13"/>
    <p:sldId id="264" r:id="rId14"/>
    <p:sldId id="265" r:id="rId15"/>
    <p:sldId id="269" r:id="rId16"/>
    <p:sldId id="270" r:id="rId17"/>
    <p:sldId id="271" r:id="rId18"/>
    <p:sldId id="273" r:id="rId19"/>
    <p:sldId id="310" r:id="rId20"/>
    <p:sldId id="311" r:id="rId21"/>
    <p:sldId id="281" r:id="rId22"/>
    <p:sldId id="282" r:id="rId23"/>
    <p:sldId id="283" r:id="rId24"/>
    <p:sldId id="292" r:id="rId25"/>
    <p:sldId id="291" r:id="rId26"/>
    <p:sldId id="290" r:id="rId27"/>
    <p:sldId id="312" r:id="rId28"/>
    <p:sldId id="314" r:id="rId29"/>
    <p:sldId id="315" r:id="rId30"/>
  </p:sldIdLst>
  <p:sldSz cx="12192000" cy="6858000"/>
  <p:notesSz cx="6805613" cy="99393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77" autoAdjust="0"/>
    <p:restoredTop sz="94660"/>
  </p:normalViewPr>
  <p:slideViewPr>
    <p:cSldViewPr>
      <p:cViewPr>
        <p:scale>
          <a:sx n="79" d="100"/>
          <a:sy n="79" d="100"/>
        </p:scale>
        <p:origin x="-276" y="-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PlaceHolder 1"/>
          <p:cNvSpPr>
            <a:spLocks noGrp="1"/>
          </p:cNvSpPr>
          <p:nvPr>
            <p:ph type="body"/>
          </p:nvPr>
        </p:nvSpPr>
        <p:spPr>
          <a:xfrm>
            <a:off x="750225" y="5520245"/>
            <a:ext cx="6001443" cy="5229501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cs-CZ"/>
              <a:t>Klikněte pro úpravu formátu komentářů</a:t>
            </a:r>
            <a:endParaRPr/>
          </a:p>
        </p:txBody>
      </p:sp>
      <p:sp>
        <p:nvSpPr>
          <p:cNvPr id="255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55619" cy="580708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cs-CZ"/>
              <a:t>&lt;záhlaví&gt;</a:t>
            </a:r>
            <a:endParaRPr/>
          </a:p>
        </p:txBody>
      </p:sp>
      <p:sp>
        <p:nvSpPr>
          <p:cNvPr id="256" name="PlaceHolder 3"/>
          <p:cNvSpPr>
            <a:spLocks noGrp="1"/>
          </p:cNvSpPr>
          <p:nvPr>
            <p:ph type="dt"/>
          </p:nvPr>
        </p:nvSpPr>
        <p:spPr>
          <a:xfrm>
            <a:off x="4246274" y="0"/>
            <a:ext cx="3255619" cy="580708"/>
          </a:xfrm>
          <a:prstGeom prst="rect">
            <a:avLst/>
          </a:prstGeom>
        </p:spPr>
        <p:txBody>
          <a:bodyPr wrap="none" lIns="0" tIns="0" rIns="0" bIns="0"/>
          <a:lstStyle/>
          <a:p>
            <a:pPr algn="r"/>
            <a:r>
              <a:rPr lang="cs-CZ"/>
              <a:t>&lt;datum/čas&gt;</a:t>
            </a:r>
            <a:endParaRPr/>
          </a:p>
        </p:txBody>
      </p:sp>
      <p:sp>
        <p:nvSpPr>
          <p:cNvPr id="257" name="PlaceHolder 4"/>
          <p:cNvSpPr>
            <a:spLocks noGrp="1"/>
          </p:cNvSpPr>
          <p:nvPr>
            <p:ph type="ftr"/>
          </p:nvPr>
        </p:nvSpPr>
        <p:spPr>
          <a:xfrm>
            <a:off x="0" y="11040883"/>
            <a:ext cx="3255619" cy="580708"/>
          </a:xfrm>
          <a:prstGeom prst="rect">
            <a:avLst/>
          </a:prstGeom>
        </p:spPr>
        <p:txBody>
          <a:bodyPr wrap="none" lIns="0" tIns="0" rIns="0" bIns="0" anchor="b"/>
          <a:lstStyle/>
          <a:p>
            <a:r>
              <a:rPr lang="cs-CZ"/>
              <a:t>&lt;zápatí&gt;</a:t>
            </a:r>
            <a:endParaRPr/>
          </a:p>
        </p:txBody>
      </p:sp>
      <p:sp>
        <p:nvSpPr>
          <p:cNvPr id="258" name="PlaceHolder 5"/>
          <p:cNvSpPr>
            <a:spLocks noGrp="1"/>
          </p:cNvSpPr>
          <p:nvPr>
            <p:ph type="sldNum"/>
          </p:nvPr>
        </p:nvSpPr>
        <p:spPr>
          <a:xfrm>
            <a:off x="4246274" y="11040883"/>
            <a:ext cx="3255619" cy="580708"/>
          </a:xfrm>
          <a:prstGeom prst="rect">
            <a:avLst/>
          </a:prstGeom>
        </p:spPr>
        <p:txBody>
          <a:bodyPr wrap="none" lIns="0" tIns="0" rIns="0" bIns="0" anchor="b"/>
          <a:lstStyle/>
          <a:p>
            <a:pPr algn="r"/>
            <a:fld id="{F67535C0-50E7-4C9D-A349-463B8EDDC331}" type="slidenum">
              <a:rPr lang="cs-CZ"/>
              <a:pPr algn="r"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PlaceHolder 1"/>
          <p:cNvSpPr>
            <a:spLocks noGrp="1"/>
          </p:cNvSpPr>
          <p:nvPr>
            <p:ph type="body"/>
          </p:nvPr>
        </p:nvSpPr>
        <p:spPr>
          <a:xfrm>
            <a:off x="750225" y="5520246"/>
            <a:ext cx="6001086" cy="5229109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31" name="TextShape 2"/>
          <p:cNvSpPr txBox="1"/>
          <p:nvPr/>
        </p:nvSpPr>
        <p:spPr>
          <a:xfrm>
            <a:off x="4246274" y="11040883"/>
            <a:ext cx="3255262" cy="580316"/>
          </a:xfrm>
          <a:prstGeom prst="rect">
            <a:avLst/>
          </a:prstGeom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732D168C-A635-4104-A9EE-D7A4EFD6E28D}" type="slidenum">
              <a:rPr lang="cs-CZ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CustomShape 1"/>
          <p:cNvSpPr/>
          <p:nvPr/>
        </p:nvSpPr>
        <p:spPr>
          <a:xfrm>
            <a:off x="3855085" y="9441197"/>
            <a:ext cx="2946241" cy="493836"/>
          </a:xfrm>
          <a:prstGeom prst="rect">
            <a:avLst/>
          </a:prstGeom>
        </p:spPr>
      </p:sp>
      <p:sp>
        <p:nvSpPr>
          <p:cNvPr id="418" name="PlaceHolder 2"/>
          <p:cNvSpPr>
            <a:spLocks noGrp="1"/>
          </p:cNvSpPr>
          <p:nvPr>
            <p:ph type="body"/>
          </p:nvPr>
        </p:nvSpPr>
        <p:spPr>
          <a:xfrm>
            <a:off x="750225" y="5520246"/>
            <a:ext cx="6001086" cy="5229109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90000"/>
              </a:lnSpc>
            </a:pPr>
            <a:endParaRPr/>
          </a:p>
          <a:p>
            <a:pPr>
              <a:lnSpc>
                <a:spcPct val="90000"/>
              </a:lnSpc>
            </a:pPr>
            <a:endParaRPr/>
          </a:p>
          <a:p>
            <a:pPr>
              <a:lnSpc>
                <a:spcPct val="90000"/>
              </a:lnSpc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PlaceHolder 1"/>
          <p:cNvSpPr>
            <a:spLocks noGrp="1"/>
          </p:cNvSpPr>
          <p:nvPr>
            <p:ph type="body"/>
          </p:nvPr>
        </p:nvSpPr>
        <p:spPr>
          <a:xfrm>
            <a:off x="680561" y="4783404"/>
            <a:ext cx="5441990" cy="3910777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cs-CZ"/>
              <a:t>Odborný garant – NIDV MŠMT</a:t>
            </a:r>
            <a:endParaRPr/>
          </a:p>
          <a:p>
            <a:r>
              <a:rPr lang="cs-CZ"/>
              <a:t>Podpora a vzdělávání vzniklého místního partnerství: vize a cíle vzdělávací politiky, jak plánovat rozvoj školy, spolupráce s komunitou, kvalita inkluze, dsotupnost vzdělávání, rozvoj gramotnosti, polytechnické vzdělávání, kariérové poradenství, …</a:t>
            </a:r>
            <a:endParaRPr/>
          </a:p>
          <a:p>
            <a:r>
              <a:rPr lang="cs-CZ"/>
              <a:t>MAP bude facilitovat proces a hledat a podporovat a využívat místní lídry</a:t>
            </a:r>
            <a:endParaRPr/>
          </a:p>
        </p:txBody>
      </p:sp>
      <p:sp>
        <p:nvSpPr>
          <p:cNvPr id="420" name="CustomShape 2"/>
          <p:cNvSpPr/>
          <p:nvPr/>
        </p:nvSpPr>
        <p:spPr>
          <a:xfrm>
            <a:off x="3855085" y="9440806"/>
            <a:ext cx="2946598" cy="495793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PlaceHolder 1"/>
          <p:cNvSpPr>
            <a:spLocks noGrp="1"/>
          </p:cNvSpPr>
          <p:nvPr>
            <p:ph type="body"/>
          </p:nvPr>
        </p:nvSpPr>
        <p:spPr>
          <a:xfrm>
            <a:off x="750225" y="5520246"/>
            <a:ext cx="6001086" cy="5229109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22" name="TextShape 2"/>
          <p:cNvSpPr txBox="1"/>
          <p:nvPr/>
        </p:nvSpPr>
        <p:spPr>
          <a:xfrm>
            <a:off x="4246274" y="11040883"/>
            <a:ext cx="3255262" cy="580316"/>
          </a:xfrm>
          <a:prstGeom prst="rect">
            <a:avLst/>
          </a:prstGeom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FB8C00CD-10AE-4653-BEB8-E4137EC9DF80}" type="slidenum">
              <a:rPr lang="cs-CZ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10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PlaceHolder 1"/>
          <p:cNvSpPr>
            <a:spLocks noGrp="1"/>
          </p:cNvSpPr>
          <p:nvPr>
            <p:ph type="body"/>
          </p:nvPr>
        </p:nvSpPr>
        <p:spPr>
          <a:xfrm>
            <a:off x="750225" y="5520246"/>
            <a:ext cx="6001086" cy="5229109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25" name="TextShape 2"/>
          <p:cNvSpPr txBox="1"/>
          <p:nvPr/>
        </p:nvSpPr>
        <p:spPr>
          <a:xfrm>
            <a:off x="4246274" y="11040883"/>
            <a:ext cx="3255262" cy="580316"/>
          </a:xfrm>
          <a:prstGeom prst="rect">
            <a:avLst/>
          </a:prstGeom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0B536A06-12BA-42B4-9DCA-DD2F6FC574AA}" type="slidenum">
              <a:rPr lang="cs-CZ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15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PlaceHolder 1"/>
          <p:cNvSpPr>
            <a:spLocks noGrp="1"/>
          </p:cNvSpPr>
          <p:nvPr>
            <p:ph type="body"/>
          </p:nvPr>
        </p:nvSpPr>
        <p:spPr>
          <a:xfrm>
            <a:off x="750225" y="5520246"/>
            <a:ext cx="6001086" cy="5229109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25" name="TextShape 2"/>
          <p:cNvSpPr txBox="1"/>
          <p:nvPr/>
        </p:nvSpPr>
        <p:spPr>
          <a:xfrm>
            <a:off x="4246274" y="11040883"/>
            <a:ext cx="3255262" cy="580316"/>
          </a:xfrm>
          <a:prstGeom prst="rect">
            <a:avLst/>
          </a:prstGeom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0B536A06-12BA-42B4-9DCA-DD2F6FC574AA}" type="slidenum">
              <a:rPr lang="cs-CZ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16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PlaceHolder 1"/>
          <p:cNvSpPr>
            <a:spLocks noGrp="1"/>
          </p:cNvSpPr>
          <p:nvPr>
            <p:ph type="body"/>
          </p:nvPr>
        </p:nvSpPr>
        <p:spPr>
          <a:xfrm>
            <a:off x="750225" y="5520246"/>
            <a:ext cx="6001086" cy="5229109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35" name="TextShape 2"/>
          <p:cNvSpPr txBox="1"/>
          <p:nvPr/>
        </p:nvSpPr>
        <p:spPr>
          <a:xfrm>
            <a:off x="4246274" y="11040883"/>
            <a:ext cx="3255262" cy="580316"/>
          </a:xfrm>
          <a:prstGeom prst="rect">
            <a:avLst/>
          </a:prstGeom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C09DB43E-D9E5-4D1D-A7E2-B6C5CA466A1B}" type="slidenum">
              <a:rPr lang="cs-CZ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17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PlaceHolder 1"/>
          <p:cNvSpPr>
            <a:spLocks noGrp="1"/>
          </p:cNvSpPr>
          <p:nvPr>
            <p:ph type="body"/>
          </p:nvPr>
        </p:nvSpPr>
        <p:spPr>
          <a:xfrm>
            <a:off x="750225" y="5520246"/>
            <a:ext cx="6001086" cy="5229109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37" name="TextShape 2"/>
          <p:cNvSpPr txBox="1"/>
          <p:nvPr/>
        </p:nvSpPr>
        <p:spPr>
          <a:xfrm>
            <a:off x="4246274" y="11040883"/>
            <a:ext cx="3255262" cy="580316"/>
          </a:xfrm>
          <a:prstGeom prst="rect">
            <a:avLst/>
          </a:prstGeom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F7D0C226-00CC-4939-99E2-05CA2C06178A}" type="slidenum">
              <a:rPr lang="cs-CZ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18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PlaceHolder 1"/>
          <p:cNvSpPr>
            <a:spLocks noGrp="1"/>
          </p:cNvSpPr>
          <p:nvPr>
            <p:ph type="body"/>
          </p:nvPr>
        </p:nvSpPr>
        <p:spPr>
          <a:xfrm>
            <a:off x="544449" y="6300132"/>
            <a:ext cx="5441990" cy="3910777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cs-CZ"/>
              <a:t>EU chce změnu kvality vzdělávání – inkluze, systém výuky, hlavně ZŠ. MŠMT chce vidět,</a:t>
            </a:r>
            <a:endParaRPr/>
          </a:p>
          <a:p>
            <a:r>
              <a:rPr lang="cs-CZ"/>
              <a:t> že se mění kvalita – investice jsou JEN nástrojem pro tuto změnu !!!</a:t>
            </a:r>
            <a:endParaRPr/>
          </a:p>
        </p:txBody>
      </p:sp>
      <p:sp>
        <p:nvSpPr>
          <p:cNvPr id="439" name="CustomShape 2"/>
          <p:cNvSpPr/>
          <p:nvPr/>
        </p:nvSpPr>
        <p:spPr>
          <a:xfrm>
            <a:off x="3855085" y="9440806"/>
            <a:ext cx="2946598" cy="495793"/>
          </a:xfrm>
          <a:prstGeom prst="rect">
            <a:avLst/>
          </a:prstGeom>
        </p:spPr>
      </p:sp>
      <p:sp>
        <p:nvSpPr>
          <p:cNvPr id="440" name="CustomShape 3"/>
          <p:cNvSpPr/>
          <p:nvPr/>
        </p:nvSpPr>
        <p:spPr>
          <a:xfrm>
            <a:off x="330099" y="430052"/>
            <a:ext cx="6002158" cy="595578"/>
          </a:xfrm>
          <a:prstGeom prst="rect">
            <a:avLst/>
          </a:prstGeom>
        </p:spPr>
        <p:txBody>
          <a:bodyPr lIns="90000" tIns="45000" rIns="90000" bIns="45000" anchor="ctr"/>
          <a:lstStyle/>
          <a:p>
            <a:pPr algn="ctr">
              <a:lnSpc>
                <a:spcPct val="90000"/>
              </a:lnSpc>
            </a:pPr>
            <a:r>
              <a:rPr lang="cs-CZ" sz="4400" b="1">
                <a:solidFill>
                  <a:srgbClr val="0F6FC6"/>
                </a:solidFill>
                <a:latin typeface="Corbel"/>
                <a:ea typeface="DejaVu Sans"/>
              </a:rPr>
              <a:t>IROP a regionální školství</a:t>
            </a:r>
            <a:endParaRPr/>
          </a:p>
        </p:txBody>
      </p:sp>
      <p:sp>
        <p:nvSpPr>
          <p:cNvPr id="441" name="CustomShape 4"/>
          <p:cNvSpPr/>
          <p:nvPr/>
        </p:nvSpPr>
        <p:spPr>
          <a:xfrm>
            <a:off x="258649" y="1212678"/>
            <a:ext cx="11716729" cy="6387394"/>
          </a:xfrm>
          <a:prstGeom prst="rect">
            <a:avLst/>
          </a:prstGeom>
        </p:spPr>
        <p:txBody>
          <a:bodyPr lIns="90000" tIns="45000" rIns="90000" bIns="45000"/>
          <a:lstStyle/>
          <a:p>
            <a:pPr>
              <a:lnSpc>
                <a:spcPct val="90000"/>
              </a:lnSpc>
            </a:pPr>
            <a:r>
              <a:rPr lang="cs-CZ" sz="1600" b="1" u="sng">
                <a:solidFill>
                  <a:srgbClr val="0F6FC6"/>
                </a:solidFill>
                <a:latin typeface="Corbel"/>
                <a:ea typeface="DejaVu Sans"/>
              </a:rPr>
              <a:t>Typy projektů</a:t>
            </a:r>
            <a:r>
              <a:rPr lang="cs-CZ" sz="1600" b="1">
                <a:solidFill>
                  <a:srgbClr val="0F6FC6"/>
                </a:solidFill>
                <a:latin typeface="Corbel"/>
                <a:ea typeface="DejaVu Sans"/>
              </a:rPr>
              <a:t>: </a:t>
            </a:r>
            <a:endParaRPr/>
          </a:p>
          <a:p>
            <a:pPr>
              <a:lnSpc>
                <a:spcPct val="90000"/>
              </a:lnSpc>
              <a:buFont typeface="Symbol"/>
              <a:buChar char="·"/>
            </a:pP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MŠ - stavby, stavební úpravy, pořízení vybavení a DOPLŇKOVĚ úpravy </a:t>
            </a:r>
            <a:endParaRPr/>
          </a:p>
          <a:p>
            <a:pPr>
              <a:lnSpc>
                <a:spcPct val="90000"/>
              </a:lnSpc>
              <a:buFont typeface="Symbol"/>
              <a:buChar char="·"/>
            </a:pP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venkovních prostranství (zeleň, hřiště), rozšíření kapacity zařízení péče o </a:t>
            </a:r>
            <a:endParaRPr/>
          </a:p>
          <a:p>
            <a:pPr>
              <a:lnSpc>
                <a:spcPct val="90000"/>
              </a:lnSpc>
              <a:buFont typeface="Symbol"/>
              <a:buChar char="·"/>
            </a:pP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děti do 3 let, dětských skupin a mateřských škol za účelem </a:t>
            </a:r>
            <a:r>
              <a:rPr lang="cs-CZ" sz="1600">
                <a:solidFill>
                  <a:srgbClr val="953735"/>
                </a:solidFill>
                <a:latin typeface="Corbel"/>
                <a:ea typeface="DejaVu Sans"/>
              </a:rPr>
              <a:t>pokrytí poptávky</a:t>
            </a:r>
            <a:endParaRPr/>
          </a:p>
          <a:p>
            <a:pPr>
              <a:lnSpc>
                <a:spcPct val="90000"/>
              </a:lnSpc>
              <a:buFont typeface="Symbol"/>
              <a:buChar char="·"/>
            </a:pPr>
            <a:r>
              <a:rPr lang="cs-CZ" sz="1600">
                <a:solidFill>
                  <a:srgbClr val="953735"/>
                </a:solidFill>
                <a:latin typeface="Corbel"/>
                <a:ea typeface="DejaVu Sans"/>
              </a:rPr>
              <a:t> po předškolním vzdělávání </a:t>
            </a:r>
            <a:endParaRPr/>
          </a:p>
          <a:p>
            <a:pPr>
              <a:lnSpc>
                <a:spcPct val="90000"/>
              </a:lnSpc>
              <a:buFont typeface="Symbol"/>
              <a:buChar char="·"/>
            </a:pP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MŠ - </a:t>
            </a:r>
            <a:r>
              <a:rPr lang="cs-CZ" sz="1600">
                <a:solidFill>
                  <a:srgbClr val="953735"/>
                </a:solidFill>
                <a:latin typeface="Corbel"/>
                <a:ea typeface="DejaVu Sans"/>
              </a:rPr>
              <a:t>podpora sociální inkluze </a:t>
            </a: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prostřednictvím stavebních úprav budov a </a:t>
            </a:r>
            <a:endParaRPr/>
          </a:p>
          <a:p>
            <a:pPr>
              <a:lnSpc>
                <a:spcPct val="90000"/>
              </a:lnSpc>
              <a:buFont typeface="Symbol"/>
              <a:buChar char="·"/>
            </a:pP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učeben, školních poradenských pracovišť, pořízení vybavení včetně k</a:t>
            </a:r>
            <a:endParaRPr/>
          </a:p>
          <a:p>
            <a:pPr>
              <a:lnSpc>
                <a:spcPct val="90000"/>
              </a:lnSpc>
              <a:buFont typeface="Symbol"/>
              <a:buChar char="·"/>
            </a:pP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ompenzačních pomůcek a kompenzačního vybavení pro děti se speciálními </a:t>
            </a:r>
            <a:endParaRPr/>
          </a:p>
          <a:p>
            <a:pPr>
              <a:lnSpc>
                <a:spcPct val="90000"/>
              </a:lnSpc>
              <a:buFont typeface="Symbol"/>
              <a:buChar char="·"/>
            </a:pP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vzdělávacími potřebami, nezbytných pro zajištění rovného přístupu ke </a:t>
            </a:r>
            <a:endParaRPr/>
          </a:p>
          <a:p>
            <a:pPr>
              <a:lnSpc>
                <a:spcPct val="90000"/>
              </a:lnSpc>
              <a:buFont typeface="Symbol"/>
              <a:buChar char="·"/>
            </a:pP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vzdělávání sociálně vyloučeným osobám </a:t>
            </a:r>
            <a:endParaRPr/>
          </a:p>
          <a:p>
            <a:pPr>
              <a:lnSpc>
                <a:spcPct val="90000"/>
              </a:lnSpc>
              <a:buFont typeface="Symbol"/>
              <a:buChar char="·"/>
            </a:pP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ZŠ - stavební úpravy, v odůvodněných případech stavby, pořízení vybavení </a:t>
            </a:r>
            <a:endParaRPr/>
          </a:p>
          <a:p>
            <a:pPr>
              <a:lnSpc>
                <a:spcPct val="90000"/>
              </a:lnSpc>
              <a:buFont typeface="Symbol"/>
              <a:buChar char="·"/>
            </a:pP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za účelem zajištění dostupnosti kvalitního základního vzdělávání, ve vazbě </a:t>
            </a:r>
            <a:endParaRPr/>
          </a:p>
          <a:p>
            <a:pPr>
              <a:lnSpc>
                <a:spcPct val="90000"/>
              </a:lnSpc>
              <a:buFont typeface="Symbol"/>
              <a:buChar char="·"/>
            </a:pP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na území, kde je </a:t>
            </a:r>
            <a:r>
              <a:rPr lang="cs-CZ" sz="1600">
                <a:solidFill>
                  <a:srgbClr val="953735"/>
                </a:solidFill>
                <a:latin typeface="Corbel"/>
                <a:ea typeface="DejaVu Sans"/>
              </a:rPr>
              <a:t>prokazatelný nedostatek těchto kapacit </a:t>
            </a: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– cizí jazyky, </a:t>
            </a:r>
            <a:endParaRPr/>
          </a:p>
          <a:p>
            <a:pPr>
              <a:lnSpc>
                <a:spcPct val="90000"/>
              </a:lnSpc>
              <a:buFont typeface="Symbol"/>
              <a:buChar char="·"/>
            </a:pP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technické, řemeslné obory a přírodní/environmentální vědy, digitální </a:t>
            </a:r>
            <a:endParaRPr/>
          </a:p>
          <a:p>
            <a:pPr>
              <a:lnSpc>
                <a:spcPct val="90000"/>
              </a:lnSpc>
              <a:buFont typeface="Symbol"/>
              <a:buChar char="·"/>
            </a:pP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technologie - </a:t>
            </a:r>
            <a:r>
              <a:rPr lang="cs-CZ" sz="1600">
                <a:solidFill>
                  <a:srgbClr val="000000"/>
                </a:solidFill>
                <a:latin typeface="Corbel"/>
                <a:ea typeface="DejaVu Sans"/>
              </a:rPr>
              <a:t>nezbytné stavební úpravy učeben a pořízení vybavení  </a:t>
            </a:r>
            <a:endParaRPr/>
          </a:p>
          <a:p>
            <a:pPr>
              <a:lnSpc>
                <a:spcPct val="90000"/>
              </a:lnSpc>
              <a:buFont typeface="Symbol"/>
              <a:buChar char="·"/>
            </a:pP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výstavba, rekonstrukce a vybavení odborných učeben, center odborné </a:t>
            </a:r>
            <a:endParaRPr/>
          </a:p>
          <a:p>
            <a:pPr>
              <a:lnSpc>
                <a:spcPct val="90000"/>
              </a:lnSpc>
              <a:buFont typeface="Symbol"/>
              <a:buChar char="·"/>
            </a:pP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přípravy a pozemků pro výuku přírodovědných a technických oborů a</a:t>
            </a:r>
            <a:endParaRPr/>
          </a:p>
          <a:p>
            <a:pPr>
              <a:lnSpc>
                <a:spcPct val="90000"/>
              </a:lnSpc>
              <a:buFont typeface="Symbol"/>
              <a:buChar char="·"/>
            </a:pP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 pro výuku technických a řemeslných dovedností, </a:t>
            </a:r>
            <a:endParaRPr/>
          </a:p>
          <a:p>
            <a:pPr>
              <a:lnSpc>
                <a:spcPct val="90000"/>
              </a:lnSpc>
              <a:buFont typeface="Symbol"/>
              <a:buChar char="·"/>
            </a:pP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rozvoj vnitřní konektivity v prostorách škol a školských zařízení a připojení </a:t>
            </a:r>
            <a:endParaRPr/>
          </a:p>
          <a:p>
            <a:pPr>
              <a:lnSpc>
                <a:spcPct val="90000"/>
              </a:lnSpc>
              <a:buFont typeface="Symbol"/>
              <a:buChar char="·"/>
            </a:pPr>
            <a:r>
              <a:rPr lang="cs-CZ" sz="1600">
                <a:solidFill>
                  <a:srgbClr val="0F6FC6"/>
                </a:solidFill>
                <a:latin typeface="Corbel"/>
                <a:ea typeface="DejaVu Sans"/>
              </a:rPr>
              <a:t>k internetu</a:t>
            </a:r>
            <a:endParaRPr/>
          </a:p>
          <a:p>
            <a:pPr>
              <a:lnSpc>
                <a:spcPct val="90000"/>
              </a:lnSpc>
            </a:pPr>
            <a:endParaRPr/>
          </a:p>
          <a:p>
            <a:pPr>
              <a:lnSpc>
                <a:spcPct val="90000"/>
              </a:lnSpc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PlaceHolder 1"/>
          <p:cNvSpPr>
            <a:spLocks noGrp="1"/>
          </p:cNvSpPr>
          <p:nvPr>
            <p:ph type="body"/>
          </p:nvPr>
        </p:nvSpPr>
        <p:spPr>
          <a:xfrm>
            <a:off x="750225" y="5520246"/>
            <a:ext cx="6001086" cy="5229109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59" name="TextShape 2"/>
          <p:cNvSpPr txBox="1"/>
          <p:nvPr/>
        </p:nvSpPr>
        <p:spPr>
          <a:xfrm>
            <a:off x="4246274" y="11040883"/>
            <a:ext cx="3255262" cy="580316"/>
          </a:xfrm>
          <a:prstGeom prst="rect">
            <a:avLst/>
          </a:prstGeom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79C786C5-D160-48E4-947D-0ADC2C7EF962}" type="slidenum">
              <a:rPr lang="cs-CZ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20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PlaceHolder 1"/>
          <p:cNvSpPr>
            <a:spLocks noGrp="1"/>
          </p:cNvSpPr>
          <p:nvPr>
            <p:ph type="body"/>
          </p:nvPr>
        </p:nvSpPr>
        <p:spPr>
          <a:xfrm>
            <a:off x="750225" y="5520246"/>
            <a:ext cx="6001086" cy="5229109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57" name="TextShape 2"/>
          <p:cNvSpPr txBox="1"/>
          <p:nvPr/>
        </p:nvSpPr>
        <p:spPr>
          <a:xfrm>
            <a:off x="4246274" y="11040883"/>
            <a:ext cx="3255262" cy="580316"/>
          </a:xfrm>
          <a:prstGeom prst="rect">
            <a:avLst/>
          </a:prstGeom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1198F41-C247-435F-9FE0-1A58029FFC66}" type="slidenum">
              <a:rPr lang="cs-CZ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21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PlaceHolder 1"/>
          <p:cNvSpPr>
            <a:spLocks noGrp="1"/>
          </p:cNvSpPr>
          <p:nvPr>
            <p:ph type="body"/>
          </p:nvPr>
        </p:nvSpPr>
        <p:spPr>
          <a:xfrm>
            <a:off x="750225" y="5520246"/>
            <a:ext cx="6001086" cy="5229109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55" name="TextShape 2"/>
          <p:cNvSpPr txBox="1"/>
          <p:nvPr/>
        </p:nvSpPr>
        <p:spPr>
          <a:xfrm>
            <a:off x="4246274" y="11040883"/>
            <a:ext cx="3255262" cy="580316"/>
          </a:xfrm>
          <a:prstGeom prst="rect">
            <a:avLst/>
          </a:prstGeom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0A46B894-E660-4A55-8353-84222F36A38F}" type="slidenum">
              <a:rPr lang="cs-CZ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22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PlaceHolder 1"/>
          <p:cNvSpPr>
            <a:spLocks noGrp="1"/>
          </p:cNvSpPr>
          <p:nvPr>
            <p:ph type="body"/>
          </p:nvPr>
        </p:nvSpPr>
        <p:spPr>
          <a:xfrm>
            <a:off x="750225" y="5520246"/>
            <a:ext cx="6001086" cy="5229109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25" name="TextShape 2"/>
          <p:cNvSpPr txBox="1"/>
          <p:nvPr/>
        </p:nvSpPr>
        <p:spPr>
          <a:xfrm>
            <a:off x="4246274" y="11040883"/>
            <a:ext cx="3255262" cy="580316"/>
          </a:xfrm>
          <a:prstGeom prst="rect">
            <a:avLst/>
          </a:prstGeom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0B536A06-12BA-42B4-9DCA-DD2F6FC574AA}" type="slidenum">
              <a:rPr lang="cs-CZ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23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PlaceHolder 1"/>
          <p:cNvSpPr>
            <a:spLocks noGrp="1"/>
          </p:cNvSpPr>
          <p:nvPr>
            <p:ph type="body"/>
          </p:nvPr>
        </p:nvSpPr>
        <p:spPr>
          <a:xfrm>
            <a:off x="750225" y="5520246"/>
            <a:ext cx="6001086" cy="5229109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33" name="TextShape 2"/>
          <p:cNvSpPr txBox="1"/>
          <p:nvPr/>
        </p:nvSpPr>
        <p:spPr>
          <a:xfrm>
            <a:off x="4246274" y="11040883"/>
            <a:ext cx="3255262" cy="580316"/>
          </a:xfrm>
          <a:prstGeom prst="rect">
            <a:avLst/>
          </a:prstGeom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C9FCFEA9-173B-4ECF-8AE2-06B9EFE3CAEA}" type="slidenum">
              <a:rPr lang="cs-CZ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24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PlaceHolder 1"/>
          <p:cNvSpPr>
            <a:spLocks noGrp="1"/>
          </p:cNvSpPr>
          <p:nvPr>
            <p:ph type="body"/>
          </p:nvPr>
        </p:nvSpPr>
        <p:spPr>
          <a:xfrm>
            <a:off x="750225" y="5520246"/>
            <a:ext cx="6001086" cy="5229109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25" name="TextShape 2"/>
          <p:cNvSpPr txBox="1"/>
          <p:nvPr/>
        </p:nvSpPr>
        <p:spPr>
          <a:xfrm>
            <a:off x="4246274" y="11040883"/>
            <a:ext cx="3255262" cy="580316"/>
          </a:xfrm>
          <a:prstGeom prst="rect">
            <a:avLst/>
          </a:prstGeom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0B536A06-12BA-42B4-9DCA-DD2F6FC574AA}" type="slidenum">
              <a:rPr lang="cs-CZ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25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728360" cy="397764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72836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82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6094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61066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609480" y="3681720"/>
            <a:ext cx="1072800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72836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609480" y="3681720"/>
            <a:ext cx="1072836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61066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6094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3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728360" cy="397764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72836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82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49" name="PlaceHolder 3"/>
          <p:cNvSpPr>
            <a:spLocks noGrp="1"/>
          </p:cNvSpPr>
          <p:nvPr>
            <p:ph type="body"/>
          </p:nvPr>
        </p:nvSpPr>
        <p:spPr>
          <a:xfrm>
            <a:off x="6094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0" name="PlaceHolder 4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61066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609480" y="3681720"/>
            <a:ext cx="1072800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72836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609480" y="3681720"/>
            <a:ext cx="1072836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61066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6" name="PlaceHolder 5"/>
          <p:cNvSpPr>
            <a:spLocks noGrp="1"/>
          </p:cNvSpPr>
          <p:nvPr>
            <p:ph type="body"/>
          </p:nvPr>
        </p:nvSpPr>
        <p:spPr>
          <a:xfrm>
            <a:off x="6094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75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728360" cy="397764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72836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82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6094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86" name="PlaceHolder 4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61066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609480" y="3681720"/>
            <a:ext cx="1072800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72836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609480" y="3681720"/>
            <a:ext cx="1072836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61066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02" name="PlaceHolder 5"/>
          <p:cNvSpPr>
            <a:spLocks noGrp="1"/>
          </p:cNvSpPr>
          <p:nvPr>
            <p:ph type="body"/>
          </p:nvPr>
        </p:nvSpPr>
        <p:spPr>
          <a:xfrm>
            <a:off x="6094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10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728360" cy="397764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72836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1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15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82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20" name="PlaceHolder 3"/>
          <p:cNvSpPr>
            <a:spLocks noGrp="1"/>
          </p:cNvSpPr>
          <p:nvPr>
            <p:ph type="body"/>
          </p:nvPr>
        </p:nvSpPr>
        <p:spPr>
          <a:xfrm>
            <a:off x="6094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21" name="PlaceHolder 4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2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24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25" name="PlaceHolder 4"/>
          <p:cNvSpPr>
            <a:spLocks noGrp="1"/>
          </p:cNvSpPr>
          <p:nvPr>
            <p:ph type="body"/>
          </p:nvPr>
        </p:nvSpPr>
        <p:spPr>
          <a:xfrm>
            <a:off x="61066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28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29" name="PlaceHolder 4"/>
          <p:cNvSpPr>
            <a:spLocks noGrp="1"/>
          </p:cNvSpPr>
          <p:nvPr>
            <p:ph type="body"/>
          </p:nvPr>
        </p:nvSpPr>
        <p:spPr>
          <a:xfrm>
            <a:off x="609480" y="3681720"/>
            <a:ext cx="1072800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3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72836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32" name="PlaceHolder 3"/>
          <p:cNvSpPr>
            <a:spLocks noGrp="1"/>
          </p:cNvSpPr>
          <p:nvPr>
            <p:ph type="body"/>
          </p:nvPr>
        </p:nvSpPr>
        <p:spPr>
          <a:xfrm>
            <a:off x="609480" y="3681720"/>
            <a:ext cx="1072836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36" name="PlaceHolder 4"/>
          <p:cNvSpPr>
            <a:spLocks noGrp="1"/>
          </p:cNvSpPr>
          <p:nvPr>
            <p:ph type="body"/>
          </p:nvPr>
        </p:nvSpPr>
        <p:spPr>
          <a:xfrm>
            <a:off x="61066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37" name="PlaceHolder 5"/>
          <p:cNvSpPr>
            <a:spLocks noGrp="1"/>
          </p:cNvSpPr>
          <p:nvPr>
            <p:ph type="body"/>
          </p:nvPr>
        </p:nvSpPr>
        <p:spPr>
          <a:xfrm>
            <a:off x="6094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40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51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728360" cy="397764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5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72836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5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56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82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6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61" name="PlaceHolder 3"/>
          <p:cNvSpPr>
            <a:spLocks noGrp="1"/>
          </p:cNvSpPr>
          <p:nvPr>
            <p:ph type="body"/>
          </p:nvPr>
        </p:nvSpPr>
        <p:spPr>
          <a:xfrm>
            <a:off x="6094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62" name="PlaceHolder 4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6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65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66" name="PlaceHolder 4"/>
          <p:cNvSpPr>
            <a:spLocks noGrp="1"/>
          </p:cNvSpPr>
          <p:nvPr>
            <p:ph type="body"/>
          </p:nvPr>
        </p:nvSpPr>
        <p:spPr>
          <a:xfrm>
            <a:off x="61066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6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69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70" name="PlaceHolder 4"/>
          <p:cNvSpPr>
            <a:spLocks noGrp="1"/>
          </p:cNvSpPr>
          <p:nvPr>
            <p:ph type="body"/>
          </p:nvPr>
        </p:nvSpPr>
        <p:spPr>
          <a:xfrm>
            <a:off x="609480" y="3681720"/>
            <a:ext cx="1072800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7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72836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73" name="PlaceHolder 3"/>
          <p:cNvSpPr>
            <a:spLocks noGrp="1"/>
          </p:cNvSpPr>
          <p:nvPr>
            <p:ph type="body"/>
          </p:nvPr>
        </p:nvSpPr>
        <p:spPr>
          <a:xfrm>
            <a:off x="609480" y="3681720"/>
            <a:ext cx="1072836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7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76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77" name="PlaceHolder 4"/>
          <p:cNvSpPr>
            <a:spLocks noGrp="1"/>
          </p:cNvSpPr>
          <p:nvPr>
            <p:ph type="body"/>
          </p:nvPr>
        </p:nvSpPr>
        <p:spPr>
          <a:xfrm>
            <a:off x="61066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78" name="PlaceHolder 5"/>
          <p:cNvSpPr>
            <a:spLocks noGrp="1"/>
          </p:cNvSpPr>
          <p:nvPr>
            <p:ph type="body"/>
          </p:nvPr>
        </p:nvSpPr>
        <p:spPr>
          <a:xfrm>
            <a:off x="609480" y="36817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8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81" name="PlaceHolder 3"/>
          <p:cNvSpPr>
            <a:spLocks noGrp="1"/>
          </p:cNvSpPr>
          <p:nvPr>
            <p:ph type="body"/>
          </p:nvPr>
        </p:nvSpPr>
        <p:spPr>
          <a:xfrm>
            <a:off x="6106680" y="1604520"/>
            <a:ext cx="52351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6F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stomShape 1"/>
          <p:cNvSpPr/>
          <p:nvPr/>
        </p:nvSpPr>
        <p:spPr>
          <a:xfrm>
            <a:off x="231120" y="243720"/>
            <a:ext cx="11721960" cy="6375240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4" name="PlaceHolder 2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r>
              <a:rPr lang="cs-CZ"/>
              <a:t>Klikněte pro úpravu formátu textu nadpisu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72836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buSzPct val="25000"/>
              <a:buFont typeface="StarSymbol"/>
              <a:buChar char=""/>
            </a:pPr>
            <a:r>
              <a:rPr lang="cs-CZ"/>
              <a:t>Klikněte pro úpravu formátu textu osnovy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cs-CZ"/>
              <a:t>Druhá úroveň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cs-CZ"/>
              <a:t>Třetí úroveň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cs-CZ"/>
              <a:t>Čtvrtá úroveň osnovy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cs-CZ"/>
              <a:t>Pátá úroveň osnovy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cs-CZ"/>
              <a:t>Šestá úroveň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cs-CZ"/>
              <a:t>Sedmá úroveň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6F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CustomShape 1"/>
          <p:cNvSpPr/>
          <p:nvPr/>
        </p:nvSpPr>
        <p:spPr>
          <a:xfrm>
            <a:off x="231120" y="243720"/>
            <a:ext cx="11721960" cy="6375240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36" name="PlaceHolder 2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r>
              <a:rPr lang="cs-CZ"/>
              <a:t>Klikněte pro úpravu formátu textu nadpisu</a:t>
            </a:r>
            <a:endParaRPr/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72836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buSzPct val="25000"/>
              <a:buFont typeface="StarSymbol"/>
              <a:buChar char=""/>
            </a:pPr>
            <a:r>
              <a:rPr lang="cs-CZ"/>
              <a:t>Klikněte pro úpravu formátu textu osnovy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cs-CZ"/>
              <a:t>Druhá úroveň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cs-CZ"/>
              <a:t>Třetí úroveň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cs-CZ"/>
              <a:t>Čtvrtá úroveň osnovy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cs-CZ"/>
              <a:t>Pátá úroveň osnovy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cs-CZ"/>
              <a:t>Šestá úroveň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cs-CZ"/>
              <a:t>Sedmá úroveň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6F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stomShape 1"/>
          <p:cNvSpPr/>
          <p:nvPr/>
        </p:nvSpPr>
        <p:spPr>
          <a:xfrm>
            <a:off x="231120" y="243720"/>
            <a:ext cx="11721960" cy="6375240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71" name="Line 2"/>
          <p:cNvSpPr/>
          <p:nvPr/>
        </p:nvSpPr>
        <p:spPr>
          <a:xfrm>
            <a:off x="1981080" y="4020120"/>
            <a:ext cx="8229600" cy="0"/>
          </a:xfrm>
          <a:prstGeom prst="line">
            <a:avLst/>
          </a:prstGeom>
          <a:ln w="10080">
            <a:solidFill>
              <a:srgbClr val="0F6FC6"/>
            </a:solidFill>
            <a:round/>
          </a:ln>
        </p:spPr>
      </p:sp>
      <p:sp>
        <p:nvSpPr>
          <p:cNvPr id="72" name="PlaceHolder 3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r>
              <a:rPr lang="cs-CZ"/>
              <a:t>Klikněte pro úpravu formátu textu nadpisu</a:t>
            </a:r>
            <a:endParaRPr/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72836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buSzPct val="25000"/>
              <a:buFont typeface="StarSymbol"/>
              <a:buChar char=""/>
            </a:pPr>
            <a:r>
              <a:rPr lang="cs-CZ"/>
              <a:t>Klikněte pro úpravu formátu textu osnovy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cs-CZ"/>
              <a:t>Druhá úroveň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cs-CZ"/>
              <a:t>Třetí úroveň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cs-CZ"/>
              <a:t>Čtvrtá úroveň osnovy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cs-CZ"/>
              <a:t>Pátá úroveň osnovy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cs-CZ"/>
              <a:t>Šestá úroveň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cs-CZ"/>
              <a:t>Sedmá úroveň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6F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CustomShape 1"/>
          <p:cNvSpPr/>
          <p:nvPr/>
        </p:nvSpPr>
        <p:spPr>
          <a:xfrm>
            <a:off x="231120" y="243720"/>
            <a:ext cx="11721960" cy="6375240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107" name="PlaceHolder 2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r>
              <a:rPr lang="cs-CZ"/>
              <a:t>Klikněte pro úpravu formátu textu nadpisu</a:t>
            </a:r>
            <a:endParaRPr/>
          </a:p>
        </p:txBody>
      </p:sp>
      <p:sp>
        <p:nvSpPr>
          <p:cNvPr id="108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72836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buSzPct val="25000"/>
              <a:buFont typeface="StarSymbol"/>
              <a:buChar char=""/>
            </a:pPr>
            <a:r>
              <a:rPr lang="cs-CZ"/>
              <a:t>Klikněte pro úpravu formátu textu osnovy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cs-CZ"/>
              <a:t>Druhá úroveň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cs-CZ"/>
              <a:t>Třetí úroveň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cs-CZ"/>
              <a:t>Čtvrtá úroveň osnovy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cs-CZ"/>
              <a:t>Pátá úroveň osnovy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cs-CZ"/>
              <a:t>Šestá úroveň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cs-CZ"/>
              <a:t>Sedmá úroveň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/>
    <p:bodyStyle/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6F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CustomShape 1"/>
          <p:cNvSpPr/>
          <p:nvPr/>
        </p:nvSpPr>
        <p:spPr>
          <a:xfrm>
            <a:off x="231120" y="243720"/>
            <a:ext cx="11721960" cy="6375240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142" name="PlaceHolder 2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cs-CZ"/>
              <a:t>Klikněte pro úpravu formátu textu nadpisuKliknutím lze upravit styl.</a:t>
            </a:r>
            <a:endParaRPr/>
          </a:p>
        </p:txBody>
      </p:sp>
      <p:sp>
        <p:nvSpPr>
          <p:cNvPr id="143" name="PlaceHolder 3"/>
          <p:cNvSpPr>
            <a:spLocks noGrp="1"/>
          </p:cNvSpPr>
          <p:nvPr>
            <p:ph type="body"/>
          </p:nvPr>
        </p:nvSpPr>
        <p:spPr>
          <a:xfrm>
            <a:off x="1143000" y="2001600"/>
            <a:ext cx="4754520" cy="776880"/>
          </a:xfrm>
          <a:prstGeom prst="rect">
            <a:avLst/>
          </a:prstGeom>
        </p:spPr>
        <p:txBody>
          <a:bodyPr lIns="0" tIns="0" rIns="0" bIns="0" anchor="ctr"/>
          <a:lstStyle/>
          <a:p>
            <a:pPr>
              <a:buSzPct val="25000"/>
              <a:buFont typeface="StarSymbol"/>
              <a:buChar char=""/>
            </a:pPr>
            <a:r>
              <a:rPr lang="cs-CZ" sz="2200" b="1"/>
              <a:t>Klikněte pro úpravu formátu textu osnovy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cs-CZ" sz="2200" b="1"/>
              <a:t>Druhá úroveň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cs-CZ" sz="2200" b="1"/>
              <a:t>Třetí úroveň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cs-CZ" sz="2200" b="1"/>
              <a:t>Čtvrtá úroveň osnovy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cs-CZ" sz="2200" b="1"/>
              <a:t>Pátá úroveň osnovy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cs-CZ" sz="2200" b="1"/>
              <a:t>Šestá úroveň</a:t>
            </a:r>
            <a:endParaRPr/>
          </a:p>
          <a:p>
            <a:pPr>
              <a:lnSpc>
                <a:spcPct val="100000"/>
              </a:lnSpc>
            </a:pPr>
            <a:r>
              <a:rPr lang="cs-CZ" sz="2200" b="1"/>
              <a:t>Sedmá úroveňKliknutím lze upravit styly předlohy textu.</a:t>
            </a:r>
            <a:endParaRPr/>
          </a:p>
        </p:txBody>
      </p:sp>
      <p:sp>
        <p:nvSpPr>
          <p:cNvPr id="144" name="PlaceHolder 4"/>
          <p:cNvSpPr>
            <a:spLocks noGrp="1"/>
          </p:cNvSpPr>
          <p:nvPr>
            <p:ph type="body"/>
          </p:nvPr>
        </p:nvSpPr>
        <p:spPr>
          <a:xfrm>
            <a:off x="1143000" y="2721600"/>
            <a:ext cx="4754520" cy="338292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25000"/>
              <a:buFont typeface="StarSymbol"/>
              <a:buChar char=""/>
            </a:pPr>
            <a:r>
              <a:rPr lang="cs-CZ" sz="2200" b="1"/>
              <a:t>Klikněte pro úpravu formátu textu osnovy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cs-CZ" sz="2200" b="1"/>
              <a:t>Druhá úroveň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cs-CZ" sz="2200" b="1"/>
              <a:t>Třetí úroveň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cs-CZ" sz="2200" b="1"/>
              <a:t>Čtvrtá úroveň osnovy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cs-CZ" sz="2200" b="1"/>
              <a:t>Pátá úroveň osnovy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cs-CZ" sz="2200" b="1"/>
              <a:t>Šestá úroveň</a:t>
            </a:r>
            <a:endParaRPr/>
          </a:p>
          <a:p>
            <a:pPr>
              <a:lnSpc>
                <a:spcPct val="100000"/>
              </a:lnSpc>
            </a:pPr>
            <a:r>
              <a:rPr lang="cs-CZ" sz="2200" b="1"/>
              <a:t>Sedmá úroveňKliknutím lze upravit styly předlohy textu.</a:t>
            </a:r>
            <a:endParaRPr/>
          </a:p>
          <a:p>
            <a:r>
              <a:rPr lang="cs-CZ" sz="2000" b="1"/>
              <a:t>Druhá úroveň</a:t>
            </a:r>
            <a:endParaRPr/>
          </a:p>
          <a:p>
            <a:r>
              <a:rPr lang="cs-CZ" b="1"/>
              <a:t>Třetí úroveň</a:t>
            </a:r>
            <a:endParaRPr/>
          </a:p>
          <a:p>
            <a:r>
              <a:rPr lang="cs-CZ" sz="1600" b="1"/>
              <a:t>Čtvrtá úroveň</a:t>
            </a:r>
            <a:endParaRPr/>
          </a:p>
          <a:p>
            <a:r>
              <a:rPr lang="cs-CZ" sz="1600" b="1"/>
              <a:t>Pátá úroveň</a:t>
            </a:r>
            <a:endParaRPr/>
          </a:p>
        </p:txBody>
      </p:sp>
      <p:sp>
        <p:nvSpPr>
          <p:cNvPr id="145" name="PlaceHolder 5"/>
          <p:cNvSpPr>
            <a:spLocks noGrp="1"/>
          </p:cNvSpPr>
          <p:nvPr>
            <p:ph type="body"/>
          </p:nvPr>
        </p:nvSpPr>
        <p:spPr>
          <a:xfrm>
            <a:off x="6269040" y="1999080"/>
            <a:ext cx="4754520" cy="776880"/>
          </a:xfrm>
          <a:prstGeom prst="rect">
            <a:avLst/>
          </a:prstGeom>
        </p:spPr>
        <p:txBody>
          <a:bodyPr lIns="0" tIns="0" rIns="0" bIns="0" anchor="ctr"/>
          <a:lstStyle/>
          <a:p>
            <a:pPr>
              <a:buSzPct val="25000"/>
              <a:buFont typeface="StarSymbol"/>
              <a:buChar char=""/>
            </a:pPr>
            <a:r>
              <a:rPr lang="cs-CZ" sz="2200" b="1"/>
              <a:t>Klikněte pro úpravu formátu textu osnovy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cs-CZ" sz="2200" b="1"/>
              <a:t>Druhá úroveň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cs-CZ" sz="2200" b="1"/>
              <a:t>Třetí úroveň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cs-CZ" sz="2200" b="1"/>
              <a:t>Čtvrtá úroveň osnovy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cs-CZ" sz="2200" b="1"/>
              <a:t>Pátá úroveň osnovy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cs-CZ" sz="2200" b="1"/>
              <a:t>Šestá úroveň</a:t>
            </a:r>
            <a:endParaRPr/>
          </a:p>
          <a:p>
            <a:pPr>
              <a:lnSpc>
                <a:spcPct val="100000"/>
              </a:lnSpc>
            </a:pPr>
            <a:r>
              <a:rPr lang="cs-CZ" sz="2200" b="1"/>
              <a:t>Sedmá úroveňKliknutím lze upravit styly předlohy textu.</a:t>
            </a:r>
            <a:endParaRPr/>
          </a:p>
        </p:txBody>
      </p:sp>
      <p:sp>
        <p:nvSpPr>
          <p:cNvPr id="146" name="PlaceHolder 6"/>
          <p:cNvSpPr>
            <a:spLocks noGrp="1"/>
          </p:cNvSpPr>
          <p:nvPr>
            <p:ph type="body"/>
          </p:nvPr>
        </p:nvSpPr>
        <p:spPr>
          <a:xfrm>
            <a:off x="6269040" y="2719440"/>
            <a:ext cx="4754520" cy="338292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25000"/>
              <a:buFont typeface="StarSymbol"/>
              <a:buChar char=""/>
            </a:pPr>
            <a:r>
              <a:rPr lang="cs-CZ" sz="2200" b="1"/>
              <a:t>Klikněte pro úpravu formátu textu osnovy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cs-CZ" sz="2200" b="1"/>
              <a:t>Druhá úroveň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cs-CZ" sz="2200" b="1"/>
              <a:t>Třetí úroveň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cs-CZ" sz="2200" b="1"/>
              <a:t>Čtvrtá úroveň osnovy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cs-CZ" sz="2200" b="1"/>
              <a:t>Pátá úroveň osnovy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cs-CZ" sz="2200" b="1"/>
              <a:t>Šestá úroveň</a:t>
            </a:r>
            <a:endParaRPr/>
          </a:p>
          <a:p>
            <a:pPr>
              <a:lnSpc>
                <a:spcPct val="100000"/>
              </a:lnSpc>
            </a:pPr>
            <a:r>
              <a:rPr lang="cs-CZ" sz="2200" b="1"/>
              <a:t>Sedmá úroveňKliknutím lze upravit styly předlohy textu.</a:t>
            </a:r>
            <a:endParaRPr/>
          </a:p>
          <a:p>
            <a:r>
              <a:rPr lang="cs-CZ" sz="2000" b="1"/>
              <a:t>Druhá úroveň</a:t>
            </a:r>
            <a:endParaRPr/>
          </a:p>
          <a:p>
            <a:r>
              <a:rPr lang="cs-CZ" b="1"/>
              <a:t>Třetí úroveň</a:t>
            </a:r>
            <a:endParaRPr/>
          </a:p>
          <a:p>
            <a:r>
              <a:rPr lang="cs-CZ" sz="1600" b="1"/>
              <a:t>Čtvrtá úroveň</a:t>
            </a:r>
            <a:endParaRPr/>
          </a:p>
          <a:p>
            <a:r>
              <a:rPr lang="cs-CZ" sz="1600" b="1"/>
              <a:t>Pátá úroveň</a:t>
            </a:r>
            <a:endParaRPr/>
          </a:p>
        </p:txBody>
      </p:sp>
      <p:sp>
        <p:nvSpPr>
          <p:cNvPr id="147" name="PlaceHolder 7"/>
          <p:cNvSpPr>
            <a:spLocks noGrp="1"/>
          </p:cNvSpPr>
          <p:nvPr>
            <p:ph type="dt"/>
          </p:nvPr>
        </p:nvSpPr>
        <p:spPr>
          <a:xfrm>
            <a:off x="1143000" y="6223680"/>
            <a:ext cx="2328840" cy="364680"/>
          </a:xfrm>
          <a:prstGeom prst="rect">
            <a:avLst/>
          </a:prstGeom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cs-CZ">
                <a:solidFill>
                  <a:srgbClr val="000000"/>
                </a:solidFill>
                <a:latin typeface="Arial"/>
                <a:ea typeface="DejaVu Sans"/>
              </a:rPr>
              <a:t>8. 7. 2015</a:t>
            </a:r>
            <a:endParaRPr/>
          </a:p>
        </p:txBody>
      </p:sp>
      <p:sp>
        <p:nvSpPr>
          <p:cNvPr id="148" name="PlaceHolder 8"/>
          <p:cNvSpPr>
            <a:spLocks noGrp="1"/>
          </p:cNvSpPr>
          <p:nvPr>
            <p:ph type="ftr"/>
          </p:nvPr>
        </p:nvSpPr>
        <p:spPr>
          <a:xfrm>
            <a:off x="3949200" y="6223680"/>
            <a:ext cx="4717440" cy="36468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/>
          </a:p>
        </p:txBody>
      </p:sp>
      <p:sp>
        <p:nvSpPr>
          <p:cNvPr id="149" name="PlaceHolder 9"/>
          <p:cNvSpPr>
            <a:spLocks noGrp="1"/>
          </p:cNvSpPr>
          <p:nvPr>
            <p:ph type="sldNum"/>
          </p:nvPr>
        </p:nvSpPr>
        <p:spPr>
          <a:xfrm>
            <a:off x="9329400" y="6223680"/>
            <a:ext cx="1705680" cy="364680"/>
          </a:xfrm>
          <a:prstGeom prst="rect">
            <a:avLst/>
          </a:prstGeom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E222066A-E34E-4027-9318-6988CD3F1763}" type="slidenum">
              <a:rPr lang="cs-CZ">
                <a:solidFill>
                  <a:srgbClr val="000000"/>
                </a:solidFill>
                <a:latin typeface="Arial"/>
                <a:ea typeface="DejaVu Sans"/>
              </a:rPr>
              <a:pPr>
                <a:lnSpc>
                  <a:spcPct val="100000"/>
                </a:lnSpc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CustomShape 1"/>
          <p:cNvSpPr/>
          <p:nvPr/>
        </p:nvSpPr>
        <p:spPr>
          <a:xfrm>
            <a:off x="335520" y="1340640"/>
            <a:ext cx="11590920" cy="59515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>
              <a:lnSpc>
                <a:spcPct val="90000"/>
              </a:lnSpc>
            </a:pPr>
            <a:endParaRPr dirty="0"/>
          </a:p>
          <a:p>
            <a:pPr>
              <a:lnSpc>
                <a:spcPct val="90000"/>
              </a:lnSpc>
              <a:buFont typeface="Arial"/>
              <a:buChar char="•"/>
            </a:pPr>
            <a:r>
              <a:rPr lang="cs-CZ" sz="2800" dirty="0">
                <a:solidFill>
                  <a:srgbClr val="0F6FC6"/>
                </a:solidFill>
                <a:latin typeface="Corbel"/>
                <a:ea typeface="DejaVu Sans"/>
              </a:rPr>
              <a:t> Založena v roce </a:t>
            </a:r>
            <a:r>
              <a:rPr lang="cs-CZ" sz="2800" dirty="0" smtClean="0">
                <a:solidFill>
                  <a:srgbClr val="0F6FC6"/>
                </a:solidFill>
                <a:latin typeface="Corbel"/>
                <a:ea typeface="DejaVu Sans"/>
              </a:rPr>
              <a:t>2004 </a:t>
            </a:r>
            <a:endParaRPr dirty="0"/>
          </a:p>
          <a:p>
            <a:pPr>
              <a:lnSpc>
                <a:spcPct val="90000"/>
              </a:lnSpc>
              <a:buFont typeface="Arial"/>
              <a:buChar char="•"/>
            </a:pPr>
            <a:r>
              <a:rPr lang="cs-CZ" sz="2800" dirty="0">
                <a:solidFill>
                  <a:srgbClr val="0F6FC6"/>
                </a:solidFill>
                <a:latin typeface="Corbel"/>
                <a:ea typeface="DejaVu Sans"/>
              </a:rPr>
              <a:t> </a:t>
            </a:r>
            <a:r>
              <a:rPr lang="cs-CZ" sz="2800" dirty="0" smtClean="0">
                <a:solidFill>
                  <a:srgbClr val="0F6FC6"/>
                </a:solidFill>
                <a:latin typeface="Corbel"/>
                <a:ea typeface="DejaVu Sans"/>
              </a:rPr>
              <a:t>22 obcí </a:t>
            </a:r>
            <a:endParaRPr dirty="0"/>
          </a:p>
          <a:p>
            <a:pPr>
              <a:lnSpc>
                <a:spcPct val="90000"/>
              </a:lnSpc>
              <a:buFont typeface="Arial"/>
              <a:buChar char="•"/>
            </a:pPr>
            <a:r>
              <a:rPr lang="cs-CZ" sz="2800" dirty="0">
                <a:solidFill>
                  <a:srgbClr val="0F6FC6"/>
                </a:solidFill>
                <a:latin typeface="Corbel"/>
                <a:ea typeface="DejaVu Sans"/>
              </a:rPr>
              <a:t> </a:t>
            </a:r>
            <a:r>
              <a:rPr lang="cs-CZ" sz="2800" dirty="0" smtClean="0">
                <a:solidFill>
                  <a:srgbClr val="0F6FC6"/>
                </a:solidFill>
                <a:latin typeface="Corbel"/>
                <a:ea typeface="DejaVu Sans"/>
              </a:rPr>
              <a:t>34 členů</a:t>
            </a:r>
            <a:endParaRPr dirty="0" smtClean="0"/>
          </a:p>
          <a:p>
            <a:pPr>
              <a:lnSpc>
                <a:spcPct val="90000"/>
              </a:lnSpc>
              <a:buFont typeface="Arial"/>
              <a:buChar char="•"/>
            </a:pPr>
            <a:r>
              <a:rPr lang="cs-CZ" sz="2800" dirty="0" smtClean="0">
                <a:solidFill>
                  <a:srgbClr val="0F6FC6"/>
                </a:solidFill>
                <a:latin typeface="Corbel"/>
                <a:ea typeface="DejaVu Sans"/>
              </a:rPr>
              <a:t> Strategický plán LEADER 2008 – 2014, 81 projektů, 36 mil</a:t>
            </a:r>
            <a:r>
              <a:rPr lang="cs-CZ" sz="2800" dirty="0" smtClean="0">
                <a:solidFill>
                  <a:srgbClr val="0F6FC6"/>
                </a:solidFill>
                <a:latin typeface="Corbel"/>
              </a:rPr>
              <a:t>. Kč (PRV),          </a:t>
            </a:r>
            <a:endParaRPr dirty="0" smtClean="0"/>
          </a:p>
          <a:p>
            <a:pPr>
              <a:lnSpc>
                <a:spcPct val="90000"/>
              </a:lnSpc>
            </a:pPr>
            <a:r>
              <a:rPr lang="cs-CZ" sz="2800" dirty="0" smtClean="0">
                <a:solidFill>
                  <a:srgbClr val="0F6FC6"/>
                </a:solidFill>
                <a:latin typeface="Corbel"/>
                <a:ea typeface="DejaVu Sans"/>
              </a:rPr>
              <a:t>  24 </a:t>
            </a:r>
            <a:r>
              <a:rPr lang="cs-CZ" sz="2800" dirty="0">
                <a:solidFill>
                  <a:srgbClr val="0F6FC6"/>
                </a:solidFill>
                <a:latin typeface="Corbel"/>
                <a:ea typeface="DejaVu Sans"/>
              </a:rPr>
              <a:t>mil. Kč z místních </a:t>
            </a:r>
            <a:r>
              <a:rPr lang="cs-CZ" sz="2800" dirty="0" smtClean="0">
                <a:solidFill>
                  <a:srgbClr val="0F6FC6"/>
                </a:solidFill>
                <a:latin typeface="Corbel"/>
                <a:ea typeface="DejaVu Sans"/>
              </a:rPr>
              <a:t>zdrojů</a:t>
            </a:r>
          </a:p>
          <a:p>
            <a:pPr>
              <a:lnSpc>
                <a:spcPct val="90000"/>
              </a:lnSpc>
            </a:pPr>
            <a:endParaRPr lang="cs-CZ" sz="2800" dirty="0" smtClean="0">
              <a:solidFill>
                <a:srgbClr val="0F6FC6"/>
              </a:solidFill>
              <a:latin typeface="Corbel"/>
              <a:ea typeface="DejaVu Sans"/>
            </a:endParaRPr>
          </a:p>
          <a:p>
            <a:pPr>
              <a:lnSpc>
                <a:spcPct val="90000"/>
              </a:lnSpc>
            </a:pPr>
            <a:endParaRPr dirty="0"/>
          </a:p>
          <a:p>
            <a:pPr>
              <a:lnSpc>
                <a:spcPct val="90000"/>
              </a:lnSpc>
              <a:buFont typeface="Arial"/>
              <a:buChar char="•"/>
            </a:pPr>
            <a:r>
              <a:rPr lang="cs-CZ" sz="2800" dirty="0">
                <a:solidFill>
                  <a:srgbClr val="0F6FC6"/>
                </a:solidFill>
                <a:latin typeface="Corbel"/>
                <a:ea typeface="DejaVu Sans"/>
              </a:rPr>
              <a:t> Strategie </a:t>
            </a:r>
            <a:r>
              <a:rPr lang="cs-CZ" sz="2800" dirty="0" err="1">
                <a:solidFill>
                  <a:srgbClr val="0F6FC6"/>
                </a:solidFill>
                <a:latin typeface="Corbel"/>
                <a:ea typeface="DejaVu Sans"/>
              </a:rPr>
              <a:t>komunitně</a:t>
            </a:r>
            <a:r>
              <a:rPr lang="cs-CZ" sz="2800" dirty="0">
                <a:solidFill>
                  <a:srgbClr val="0F6FC6"/>
                </a:solidFill>
                <a:latin typeface="Corbel"/>
                <a:ea typeface="DejaVu Sans"/>
              </a:rPr>
              <a:t> vedeného místního rozvoje 2014-2020 </a:t>
            </a:r>
            <a:endParaRPr dirty="0"/>
          </a:p>
          <a:p>
            <a:pPr>
              <a:lnSpc>
                <a:spcPct val="90000"/>
              </a:lnSpc>
            </a:pPr>
            <a:r>
              <a:rPr lang="cs-CZ" sz="2800" dirty="0">
                <a:solidFill>
                  <a:srgbClr val="0F6FC6"/>
                </a:solidFill>
                <a:latin typeface="Corbel"/>
                <a:ea typeface="DejaVu Sans"/>
              </a:rPr>
              <a:t>  (PRV, IROP, </a:t>
            </a:r>
            <a:r>
              <a:rPr lang="cs-CZ" sz="2800" dirty="0" smtClean="0">
                <a:solidFill>
                  <a:srgbClr val="0F6FC6"/>
                </a:solidFill>
                <a:latin typeface="Corbel"/>
                <a:ea typeface="DejaVu Sans"/>
              </a:rPr>
              <a:t>animace škol v rámci OP VVV)</a:t>
            </a:r>
          </a:p>
          <a:p>
            <a:pPr>
              <a:lnSpc>
                <a:spcPct val="90000"/>
              </a:lnSpc>
            </a:pPr>
            <a:endParaRPr lang="cs-CZ" sz="2800" dirty="0" smtClean="0">
              <a:solidFill>
                <a:srgbClr val="0F6FC6"/>
              </a:solidFill>
              <a:latin typeface="Corbel"/>
              <a:ea typeface="DejaVu Sans"/>
            </a:endParaRPr>
          </a:p>
          <a:p>
            <a:pPr>
              <a:lnSpc>
                <a:spcPct val="90000"/>
              </a:lnSpc>
            </a:pPr>
            <a:r>
              <a:rPr lang="cs-CZ" sz="2800" dirty="0" smtClean="0">
                <a:solidFill>
                  <a:srgbClr val="0F6FC6"/>
                </a:solidFill>
                <a:latin typeface="Corbel"/>
                <a:ea typeface="DejaVu Sans"/>
              </a:rPr>
              <a:t>Akce pro veřejnost</a:t>
            </a:r>
          </a:p>
          <a:p>
            <a:pPr>
              <a:lnSpc>
                <a:spcPct val="90000"/>
              </a:lnSpc>
            </a:pPr>
            <a:r>
              <a:rPr lang="cs-CZ" sz="2800" dirty="0" smtClean="0">
                <a:solidFill>
                  <a:srgbClr val="0F6FC6"/>
                </a:solidFill>
                <a:latin typeface="Corbel"/>
                <a:ea typeface="DejaVu Sans"/>
              </a:rPr>
              <a:t>Krasojízdy na rohačkách, Den Země, Den </a:t>
            </a:r>
            <a:r>
              <a:rPr lang="cs-CZ" sz="2800" dirty="0" err="1" smtClean="0">
                <a:solidFill>
                  <a:srgbClr val="0F6FC6"/>
                </a:solidFill>
                <a:latin typeface="Corbel"/>
                <a:ea typeface="DejaVu Sans"/>
              </a:rPr>
              <a:t>neziskovek</a:t>
            </a:r>
            <a:endParaRPr dirty="0"/>
          </a:p>
          <a:p>
            <a:pPr>
              <a:lnSpc>
                <a:spcPct val="90000"/>
              </a:lnSpc>
              <a:buFont typeface="Arial"/>
              <a:buChar char="•"/>
            </a:pPr>
            <a:endParaRPr dirty="0"/>
          </a:p>
          <a:p>
            <a:pPr>
              <a:lnSpc>
                <a:spcPct val="90000"/>
              </a:lnSpc>
            </a:pPr>
            <a:endParaRPr dirty="0"/>
          </a:p>
        </p:txBody>
      </p:sp>
      <p:sp>
        <p:nvSpPr>
          <p:cNvPr id="379" name="CustomShape 2"/>
          <p:cNvSpPr/>
          <p:nvPr/>
        </p:nvSpPr>
        <p:spPr>
          <a:xfrm>
            <a:off x="1271520" y="548640"/>
            <a:ext cx="10632240" cy="756000"/>
          </a:xfrm>
          <a:prstGeom prst="rect">
            <a:avLst/>
          </a:prstGeom>
        </p:spPr>
        <p:txBody>
          <a:bodyPr lIns="90000" tIns="45000" rIns="90000" bIns="45000" anchor="b"/>
          <a:lstStyle/>
          <a:p>
            <a:pPr>
              <a:lnSpc>
                <a:spcPct val="90000"/>
              </a:lnSpc>
            </a:pPr>
            <a:r>
              <a:rPr lang="cs-CZ" sz="4400" b="1" dirty="0">
                <a:solidFill>
                  <a:srgbClr val="0F6FC6"/>
                </a:solidFill>
                <a:latin typeface="Corbel"/>
                <a:ea typeface="DejaVu Sans"/>
              </a:rPr>
              <a:t>MAS </a:t>
            </a:r>
            <a:r>
              <a:rPr lang="cs-CZ" sz="4400" b="1" dirty="0" smtClean="0">
                <a:solidFill>
                  <a:srgbClr val="0F6FC6"/>
                </a:solidFill>
                <a:latin typeface="Corbel"/>
                <a:ea typeface="DejaVu Sans"/>
              </a:rPr>
              <a:t>„</a:t>
            </a:r>
            <a:r>
              <a:rPr lang="cs-CZ" sz="4400" b="1" dirty="0" err="1" smtClean="0">
                <a:solidFill>
                  <a:srgbClr val="0F6FC6"/>
                </a:solidFill>
                <a:latin typeface="Corbel"/>
                <a:ea typeface="DejaVu Sans"/>
              </a:rPr>
              <a:t>Přiďte</a:t>
            </a:r>
            <a:r>
              <a:rPr lang="cs-CZ" sz="4400" b="1" dirty="0" smtClean="0">
                <a:solidFill>
                  <a:srgbClr val="0F6FC6"/>
                </a:solidFill>
                <a:latin typeface="Corbel"/>
                <a:ea typeface="DejaVu Sans"/>
              </a:rPr>
              <a:t> </a:t>
            </a:r>
            <a:r>
              <a:rPr lang="cs-CZ" sz="4400" b="1" dirty="0" err="1" smtClean="0">
                <a:solidFill>
                  <a:srgbClr val="0F6FC6"/>
                </a:solidFill>
                <a:latin typeface="Corbel"/>
                <a:ea typeface="DejaVu Sans"/>
              </a:rPr>
              <a:t>pobejt</a:t>
            </a:r>
            <a:r>
              <a:rPr lang="cs-CZ" sz="4400" b="1" dirty="0" smtClean="0">
                <a:solidFill>
                  <a:srgbClr val="0F6FC6"/>
                </a:solidFill>
                <a:latin typeface="Corbel"/>
                <a:ea typeface="DejaVu Sans"/>
              </a:rPr>
              <a:t>!“ </a:t>
            </a:r>
            <a:r>
              <a:rPr lang="cs-CZ" sz="4400" b="1" dirty="0">
                <a:solidFill>
                  <a:srgbClr val="0F6FC6"/>
                </a:solidFill>
                <a:latin typeface="Corbel"/>
                <a:ea typeface="DejaVu Sans"/>
              </a:rPr>
              <a:t>z. s. </a:t>
            </a:r>
            <a:endParaRPr dirty="0"/>
          </a:p>
        </p:txBody>
      </p:sp>
      <p:sp>
        <p:nvSpPr>
          <p:cNvPr id="380" name="CustomShape 3"/>
          <p:cNvSpPr/>
          <p:nvPr/>
        </p:nvSpPr>
        <p:spPr>
          <a:xfrm>
            <a:off x="432000" y="1080360"/>
            <a:ext cx="11335320" cy="5472360"/>
          </a:xfrm>
          <a:prstGeom prst="rect">
            <a:avLst/>
          </a:prstGeom>
        </p:spPr>
      </p:sp>
      <p:sp>
        <p:nvSpPr>
          <p:cNvPr id="381" name="CustomShape 4"/>
          <p:cNvSpPr/>
          <p:nvPr/>
        </p:nvSpPr>
        <p:spPr>
          <a:xfrm>
            <a:off x="432000" y="1932120"/>
            <a:ext cx="11335320" cy="4923360"/>
          </a:xfrm>
          <a:prstGeom prst="rect">
            <a:avLst/>
          </a:prstGeom>
        </p:spPr>
      </p:sp>
      <p:pic>
        <p:nvPicPr>
          <p:cNvPr id="6" name="Obrázek 5" descr="logo MA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08368" y="620688"/>
            <a:ext cx="2176114" cy="211441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CustomShape 1"/>
          <p:cNvSpPr/>
          <p:nvPr/>
        </p:nvSpPr>
        <p:spPr>
          <a:xfrm>
            <a:off x="1106280" y="1173600"/>
            <a:ext cx="9964440" cy="2923560"/>
          </a:xfrm>
          <a:prstGeom prst="rect">
            <a:avLst/>
          </a:prstGeom>
        </p:spPr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cs-CZ" sz="8800" b="1">
                <a:solidFill>
                  <a:srgbClr val="0F6FC6"/>
                </a:solidFill>
                <a:latin typeface="Corbel"/>
                <a:ea typeface="DejaVu Sans"/>
              </a:rPr>
              <a:t>Místní akční plány </a:t>
            </a:r>
            <a:endParaRPr/>
          </a:p>
          <a:p>
            <a:pPr algn="ctr">
              <a:lnSpc>
                <a:spcPct val="85000"/>
              </a:lnSpc>
            </a:pPr>
            <a:r>
              <a:rPr lang="cs-CZ" sz="8800" b="1">
                <a:solidFill>
                  <a:srgbClr val="0F6FC6"/>
                </a:solidFill>
                <a:latin typeface="Corbel"/>
                <a:ea typeface="DejaVu Sans"/>
              </a:rPr>
              <a:t>pro rozvoj vzdělávání</a:t>
            </a:r>
            <a:endParaRPr/>
          </a:p>
        </p:txBody>
      </p:sp>
      <p:sp>
        <p:nvSpPr>
          <p:cNvPr id="270" name="CustomShape 2"/>
          <p:cNvSpPr/>
          <p:nvPr/>
        </p:nvSpPr>
        <p:spPr>
          <a:xfrm>
            <a:off x="1710000" y="4154400"/>
            <a:ext cx="8766720" cy="1361160"/>
          </a:xfrm>
          <a:prstGeom prst="rect">
            <a:avLst/>
          </a:prstGeom>
        </p:spPr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cs-CZ" sz="2800" dirty="0" smtClean="0">
                <a:solidFill>
                  <a:srgbClr val="0F6FC6"/>
                </a:solidFill>
                <a:latin typeface="Corbel"/>
                <a:ea typeface="DejaVu Sans"/>
              </a:rPr>
              <a:t>Plán rozvoje vzdělávací soustavy s ohledem na  potřeby žáka</a:t>
            </a:r>
            <a:endParaRPr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CustomShape 1"/>
          <p:cNvSpPr/>
          <p:nvPr/>
        </p:nvSpPr>
        <p:spPr>
          <a:xfrm>
            <a:off x="288000" y="1527120"/>
            <a:ext cx="11709720" cy="5742720"/>
          </a:xfrm>
          <a:prstGeom prst="rect">
            <a:avLst/>
          </a:prstGeom>
        </p:spPr>
      </p:sp>
      <p:pic>
        <p:nvPicPr>
          <p:cNvPr id="266" name="Obrázek 23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56000" y="2232000"/>
            <a:ext cx="1582200" cy="1798200"/>
          </a:xfrm>
          <a:prstGeom prst="rect">
            <a:avLst/>
          </a:prstGeom>
        </p:spPr>
      </p:pic>
      <p:sp>
        <p:nvSpPr>
          <p:cNvPr id="267" name="CustomShape 2"/>
          <p:cNvSpPr/>
          <p:nvPr/>
        </p:nvSpPr>
        <p:spPr>
          <a:xfrm>
            <a:off x="298800" y="216000"/>
            <a:ext cx="5939280" cy="724680"/>
          </a:xfrm>
          <a:prstGeom prst="rect">
            <a:avLst/>
          </a:prstGeom>
          <a:solidFill>
            <a:srgbClr val="FFFFFF"/>
          </a:solidFill>
        </p:spPr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cs-CZ" sz="4000" b="1" dirty="0">
                <a:solidFill>
                  <a:srgbClr val="0070C0"/>
                </a:solidFill>
                <a:latin typeface="Corbel"/>
                <a:ea typeface="DejaVu Sans"/>
              </a:rPr>
              <a:t>Školská zařízení v ORP </a:t>
            </a:r>
            <a:r>
              <a:rPr lang="cs-CZ" sz="4000" b="1" dirty="0" smtClean="0">
                <a:solidFill>
                  <a:srgbClr val="0070C0"/>
                </a:solidFill>
                <a:latin typeface="Corbel"/>
                <a:ea typeface="DejaVu Sans"/>
              </a:rPr>
              <a:t>Jilemnice</a:t>
            </a:r>
            <a:endParaRPr dirty="0"/>
          </a:p>
        </p:txBody>
      </p:sp>
      <p:sp>
        <p:nvSpPr>
          <p:cNvPr id="268" name="CustomShape 3"/>
          <p:cNvSpPr/>
          <p:nvPr/>
        </p:nvSpPr>
        <p:spPr>
          <a:xfrm>
            <a:off x="983432" y="4437112"/>
            <a:ext cx="4678288" cy="2015888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cs-CZ" sz="2800" b="1" dirty="0" smtClean="0">
                <a:solidFill>
                  <a:srgbClr val="0070C0"/>
                </a:solidFill>
                <a:latin typeface="Corbel"/>
                <a:ea typeface="DejaVu Sans"/>
              </a:rPr>
              <a:t>26 </a:t>
            </a:r>
            <a:r>
              <a:rPr lang="cs-CZ" sz="2800" b="1" dirty="0">
                <a:solidFill>
                  <a:srgbClr val="0070C0"/>
                </a:solidFill>
                <a:latin typeface="Corbel"/>
                <a:ea typeface="DejaVu Sans"/>
              </a:rPr>
              <a:t>školských </a:t>
            </a:r>
            <a:r>
              <a:rPr lang="cs-CZ" sz="2800" b="1" dirty="0" smtClean="0">
                <a:solidFill>
                  <a:srgbClr val="0070C0"/>
                </a:solidFill>
                <a:latin typeface="Corbel"/>
                <a:ea typeface="DejaVu Sans"/>
              </a:rPr>
              <a:t>subjektů RED IZO</a:t>
            </a:r>
            <a:endParaRPr dirty="0"/>
          </a:p>
          <a:p>
            <a:pPr>
              <a:lnSpc>
                <a:spcPct val="100000"/>
              </a:lnSpc>
            </a:pPr>
            <a:r>
              <a:rPr lang="cs-CZ" sz="2800" b="1" dirty="0" smtClean="0">
                <a:solidFill>
                  <a:srgbClr val="0070C0"/>
                </a:solidFill>
                <a:latin typeface="Corbel"/>
                <a:ea typeface="DejaVu Sans"/>
              </a:rPr>
              <a:t>17 </a:t>
            </a:r>
            <a:r>
              <a:rPr lang="cs-CZ" sz="2800" b="1" dirty="0">
                <a:solidFill>
                  <a:srgbClr val="0070C0"/>
                </a:solidFill>
                <a:latin typeface="Corbel"/>
                <a:ea typeface="DejaVu Sans"/>
              </a:rPr>
              <a:t>zřizovatelů obcí</a:t>
            </a:r>
            <a:endParaRPr dirty="0"/>
          </a:p>
          <a:p>
            <a:pPr>
              <a:lnSpc>
                <a:spcPct val="100000"/>
              </a:lnSpc>
            </a:pPr>
            <a:r>
              <a:rPr lang="cs-CZ" sz="2800" b="1" dirty="0" smtClean="0">
                <a:solidFill>
                  <a:srgbClr val="0070C0"/>
                </a:solidFill>
                <a:latin typeface="Corbel"/>
                <a:ea typeface="DejaVu Sans"/>
              </a:rPr>
              <a:t>1 </a:t>
            </a:r>
            <a:r>
              <a:rPr lang="cs-CZ" sz="2800" b="1" dirty="0">
                <a:solidFill>
                  <a:srgbClr val="0070C0"/>
                </a:solidFill>
                <a:latin typeface="Corbel"/>
                <a:ea typeface="DejaVu Sans"/>
              </a:rPr>
              <a:t>zřizovatel kraj</a:t>
            </a:r>
            <a:endParaRPr dirty="0"/>
          </a:p>
        </p:txBody>
      </p:sp>
      <p:pic>
        <p:nvPicPr>
          <p:cNvPr id="9" name="Obrázek 1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 l="4397" r="52489" b="51090"/>
          <a:stretch/>
        </p:blipFill>
        <p:spPr bwMode="auto">
          <a:xfrm>
            <a:off x="7896200" y="332656"/>
            <a:ext cx="3935735" cy="61075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CustomShape 1"/>
          <p:cNvSpPr/>
          <p:nvPr/>
        </p:nvSpPr>
        <p:spPr>
          <a:xfrm>
            <a:off x="1141200" y="360000"/>
            <a:ext cx="9873000" cy="1353960"/>
          </a:xfrm>
          <a:prstGeom prst="rect">
            <a:avLst/>
          </a:prstGeom>
        </p:spPr>
        <p:txBody>
          <a:bodyPr lIns="90000" tIns="45000" rIns="90000" bIns="45000" anchor="ctr"/>
          <a:lstStyle/>
          <a:p>
            <a:pPr>
              <a:lnSpc>
                <a:spcPct val="90000"/>
              </a:lnSpc>
            </a:pPr>
            <a:r>
              <a:rPr lang="cs-CZ" sz="4400" b="1" dirty="0">
                <a:solidFill>
                  <a:srgbClr val="0F6FC6"/>
                </a:solidFill>
                <a:latin typeface="Corbel"/>
                <a:ea typeface="DejaVu Sans"/>
              </a:rPr>
              <a:t>Co je MAP?</a:t>
            </a:r>
            <a:endParaRPr dirty="0"/>
          </a:p>
        </p:txBody>
      </p:sp>
      <p:sp>
        <p:nvSpPr>
          <p:cNvPr id="272" name="CustomShape 2"/>
          <p:cNvSpPr/>
          <p:nvPr/>
        </p:nvSpPr>
        <p:spPr>
          <a:xfrm>
            <a:off x="648000" y="1484640"/>
            <a:ext cx="11014200" cy="4680000"/>
          </a:xfrm>
          <a:prstGeom prst="rect">
            <a:avLst/>
          </a:prstGeom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cs-CZ" sz="4000" dirty="0">
                <a:solidFill>
                  <a:srgbClr val="0F6FC6"/>
                </a:solidFill>
                <a:latin typeface="Corbel"/>
                <a:ea typeface="DejaVu Sans"/>
              </a:rPr>
              <a:t>Místní akční plán </a:t>
            </a:r>
            <a:r>
              <a:rPr lang="cs-CZ" sz="4000" dirty="0" smtClean="0">
                <a:solidFill>
                  <a:srgbClr val="0F6FC6"/>
                </a:solidFill>
                <a:latin typeface="Corbel"/>
                <a:ea typeface="DejaVu Sans"/>
              </a:rPr>
              <a:t>vzdělávání </a:t>
            </a:r>
            <a:r>
              <a:rPr lang="cs-CZ" sz="4000" dirty="0">
                <a:solidFill>
                  <a:srgbClr val="0F6FC6"/>
                </a:solidFill>
                <a:latin typeface="Corbel"/>
                <a:ea typeface="DejaVu Sans"/>
              </a:rPr>
              <a:t>bude prioritně zaměřen na </a:t>
            </a:r>
            <a:r>
              <a:rPr lang="cs-CZ" sz="4000" b="1" dirty="0">
                <a:solidFill>
                  <a:srgbClr val="0F6FC6"/>
                </a:solidFill>
                <a:latin typeface="Corbel"/>
                <a:ea typeface="DejaVu Sans"/>
              </a:rPr>
              <a:t>rozvoj kvalitního a </a:t>
            </a:r>
            <a:r>
              <a:rPr lang="cs-CZ" sz="4000" b="1" dirty="0" err="1">
                <a:solidFill>
                  <a:srgbClr val="0F6FC6"/>
                </a:solidFill>
                <a:latin typeface="Corbel"/>
                <a:ea typeface="DejaVu Sans"/>
              </a:rPr>
              <a:t>inkluzivního</a:t>
            </a:r>
            <a:r>
              <a:rPr lang="cs-CZ" sz="4000" b="1" dirty="0">
                <a:solidFill>
                  <a:srgbClr val="0F6FC6"/>
                </a:solidFill>
                <a:latin typeface="Corbel"/>
                <a:ea typeface="DejaVu Sans"/>
              </a:rPr>
              <a:t> vzdělávání dětí a žáků do 15-ti let</a:t>
            </a:r>
            <a:r>
              <a:rPr lang="cs-CZ" sz="4000" dirty="0">
                <a:solidFill>
                  <a:srgbClr val="0F6FC6"/>
                </a:solidFill>
                <a:latin typeface="Corbel"/>
                <a:ea typeface="DejaVu Sans"/>
              </a:rPr>
              <a:t>. Zahrnuje oblasti </a:t>
            </a:r>
            <a:r>
              <a:rPr lang="cs-CZ" sz="4000" b="1" dirty="0">
                <a:solidFill>
                  <a:srgbClr val="0F6FC6"/>
                </a:solidFill>
                <a:latin typeface="Corbel"/>
                <a:ea typeface="DejaVu Sans"/>
              </a:rPr>
              <a:t>včasné péče, předškolního a základního vzdělávání, zájmového a neformálního vzdělávání</a:t>
            </a:r>
            <a:r>
              <a:rPr lang="cs-CZ" sz="4000" dirty="0">
                <a:solidFill>
                  <a:srgbClr val="0F6FC6"/>
                </a:solidFill>
                <a:latin typeface="Corbel"/>
                <a:ea typeface="DejaVu Sans"/>
              </a:rPr>
              <a:t>. 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CustomShape 1"/>
          <p:cNvSpPr/>
          <p:nvPr/>
        </p:nvSpPr>
        <p:spPr>
          <a:xfrm>
            <a:off x="5283360" y="1871280"/>
            <a:ext cx="4874400" cy="1330920"/>
          </a:xfrm>
          <a:prstGeom prst="rightArrow">
            <a:avLst>
              <a:gd name="adj1" fmla="val 75000"/>
              <a:gd name="adj2" fmla="val 50000"/>
            </a:avLst>
          </a:prstGeom>
          <a:solidFill>
            <a:srgbClr val="CCD4EA"/>
          </a:solidFill>
          <a:ln w="19080">
            <a:solidFill>
              <a:srgbClr val="CCD4EA"/>
            </a:solidFill>
            <a:round/>
          </a:ln>
        </p:spPr>
        <p:txBody>
          <a:bodyPr lIns="12600" tIns="179280" rIns="12600" bIns="12600"/>
          <a:lstStyle/>
          <a:p>
            <a:pPr>
              <a:lnSpc>
                <a:spcPct val="90000"/>
              </a:lnSpc>
              <a:buFont typeface="Wingdings" charset="2"/>
              <a:buChar char=""/>
            </a:pPr>
            <a:r>
              <a:rPr lang="cs-CZ" sz="2000">
                <a:solidFill>
                  <a:srgbClr val="000000"/>
                </a:solidFill>
                <a:latin typeface="Corbel"/>
                <a:ea typeface="DejaVu Sans"/>
              </a:rPr>
              <a:t>Podpora klíčových oblastí pedagogického systému</a:t>
            </a:r>
            <a:endParaRPr/>
          </a:p>
          <a:p>
            <a:pPr>
              <a:lnSpc>
                <a:spcPct val="90000"/>
              </a:lnSpc>
              <a:buFont typeface="Wingdings" charset="2"/>
              <a:buChar char=""/>
            </a:pPr>
            <a:r>
              <a:rPr lang="cs-CZ" sz="2000" b="1">
                <a:solidFill>
                  <a:srgbClr val="FF0000"/>
                </a:solidFill>
                <a:latin typeface="Corbel"/>
                <a:ea typeface="DejaVu Sans"/>
              </a:rPr>
              <a:t>Podpora MAP – odborný garant</a:t>
            </a:r>
            <a:endParaRPr/>
          </a:p>
        </p:txBody>
      </p:sp>
      <p:sp>
        <p:nvSpPr>
          <p:cNvPr id="297" name="CustomShape 2"/>
          <p:cNvSpPr/>
          <p:nvPr/>
        </p:nvSpPr>
        <p:spPr>
          <a:xfrm>
            <a:off x="2031840" y="1871280"/>
            <a:ext cx="3248640" cy="1330920"/>
          </a:xfrm>
          <a:prstGeom prst="roundRect">
            <a:avLst>
              <a:gd name="adj" fmla="val 16667"/>
            </a:avLst>
          </a:prstGeom>
          <a:solidFill>
            <a:srgbClr val="0F6FC6"/>
          </a:solidFill>
          <a:ln w="19080">
            <a:solidFill>
              <a:srgbClr val="FFFFFF"/>
            </a:solidFill>
            <a:round/>
          </a:ln>
        </p:spPr>
        <p:txBody>
          <a:bodyPr lIns="206280" tIns="135720" rIns="141120" bIns="70560" anchor="ctr"/>
          <a:lstStyle/>
          <a:p>
            <a:pPr algn="ctr">
              <a:lnSpc>
                <a:spcPct val="90000"/>
              </a:lnSpc>
            </a:pPr>
            <a:r>
              <a:rPr lang="cs-CZ" sz="3700">
                <a:solidFill>
                  <a:srgbClr val="FFFFFF"/>
                </a:solidFill>
                <a:latin typeface="Corbel"/>
                <a:ea typeface="DejaVu Sans"/>
              </a:rPr>
              <a:t>Systémové projekty</a:t>
            </a:r>
            <a:endParaRPr/>
          </a:p>
        </p:txBody>
      </p:sp>
      <p:sp>
        <p:nvSpPr>
          <p:cNvPr id="298" name="CustomShape 3"/>
          <p:cNvSpPr/>
          <p:nvPr/>
        </p:nvSpPr>
        <p:spPr>
          <a:xfrm>
            <a:off x="5283360" y="3337920"/>
            <a:ext cx="4874400" cy="1330920"/>
          </a:xfrm>
          <a:prstGeom prst="rightArrow">
            <a:avLst>
              <a:gd name="adj1" fmla="val 75000"/>
              <a:gd name="adj2" fmla="val 50000"/>
            </a:avLst>
          </a:prstGeom>
          <a:solidFill>
            <a:srgbClr val="CCD4EA"/>
          </a:solidFill>
          <a:ln w="19080">
            <a:solidFill>
              <a:srgbClr val="CCD4EA"/>
            </a:solidFill>
            <a:round/>
          </a:ln>
        </p:spPr>
        <p:txBody>
          <a:bodyPr lIns="12600" tIns="179280" rIns="12600" bIns="12600"/>
          <a:lstStyle/>
          <a:p>
            <a:pPr>
              <a:lnSpc>
                <a:spcPct val="90000"/>
              </a:lnSpc>
              <a:buFont typeface="Wingdings" charset="2"/>
              <a:buChar char=""/>
            </a:pPr>
            <a:r>
              <a:rPr lang="cs-CZ" sz="2000" dirty="0">
                <a:solidFill>
                  <a:srgbClr val="000000"/>
                </a:solidFill>
                <a:latin typeface="Corbel"/>
                <a:ea typeface="DejaVu Sans"/>
              </a:rPr>
              <a:t>Zkvalitnění řízení ve vzdělávání</a:t>
            </a:r>
            <a:endParaRPr dirty="0"/>
          </a:p>
          <a:p>
            <a:pPr>
              <a:lnSpc>
                <a:spcPct val="90000"/>
              </a:lnSpc>
              <a:buFont typeface="Wingdings" charset="2"/>
              <a:buChar char=""/>
            </a:pPr>
            <a:r>
              <a:rPr lang="cs-CZ" sz="2000" dirty="0">
                <a:solidFill>
                  <a:srgbClr val="000000"/>
                </a:solidFill>
                <a:latin typeface="Corbel"/>
                <a:ea typeface="DejaVu Sans"/>
              </a:rPr>
              <a:t>Zvýšení kvality vzdělávání</a:t>
            </a:r>
            <a:endParaRPr dirty="0"/>
          </a:p>
          <a:p>
            <a:pPr>
              <a:lnSpc>
                <a:spcPct val="90000"/>
              </a:lnSpc>
              <a:buFont typeface="Wingdings" charset="2"/>
              <a:buChar char=""/>
            </a:pPr>
            <a:r>
              <a:rPr lang="cs-CZ" sz="2000" dirty="0">
                <a:solidFill>
                  <a:srgbClr val="000000"/>
                </a:solidFill>
                <a:latin typeface="Corbel"/>
                <a:ea typeface="DejaVu Sans"/>
              </a:rPr>
              <a:t>Dlouhodobé plánování</a:t>
            </a:r>
            <a:endParaRPr dirty="0"/>
          </a:p>
        </p:txBody>
      </p:sp>
      <p:sp>
        <p:nvSpPr>
          <p:cNvPr id="299" name="CustomShape 4"/>
          <p:cNvSpPr/>
          <p:nvPr/>
        </p:nvSpPr>
        <p:spPr>
          <a:xfrm>
            <a:off x="2031840" y="3337920"/>
            <a:ext cx="3248640" cy="1330920"/>
          </a:xfrm>
          <a:prstGeom prst="roundRect">
            <a:avLst>
              <a:gd name="adj" fmla="val 16667"/>
            </a:avLst>
          </a:prstGeom>
          <a:solidFill>
            <a:srgbClr val="0F6FC6"/>
          </a:solidFill>
          <a:ln w="19080">
            <a:solidFill>
              <a:srgbClr val="FFFFFF"/>
            </a:solidFill>
            <a:round/>
          </a:ln>
        </p:spPr>
        <p:txBody>
          <a:bodyPr lIns="206280" tIns="135720" rIns="141120" bIns="70560" anchor="ctr"/>
          <a:lstStyle/>
          <a:p>
            <a:pPr algn="ctr">
              <a:lnSpc>
                <a:spcPct val="90000"/>
              </a:lnSpc>
            </a:pPr>
            <a:r>
              <a:rPr lang="cs-CZ" sz="3700" dirty="0">
                <a:solidFill>
                  <a:srgbClr val="FFFFFF"/>
                </a:solidFill>
                <a:latin typeface="Corbel"/>
                <a:ea typeface="DejaVu Sans"/>
              </a:rPr>
              <a:t>KAP a </a:t>
            </a:r>
            <a:r>
              <a:rPr lang="cs-CZ" sz="3700" b="1" dirty="0">
                <a:solidFill>
                  <a:srgbClr val="FF0000"/>
                </a:solidFill>
                <a:latin typeface="Corbel"/>
                <a:ea typeface="DejaVu Sans"/>
              </a:rPr>
              <a:t>MAP</a:t>
            </a:r>
            <a:endParaRPr dirty="0"/>
          </a:p>
        </p:txBody>
      </p:sp>
      <p:sp>
        <p:nvSpPr>
          <p:cNvPr id="300" name="CustomShape 5"/>
          <p:cNvSpPr/>
          <p:nvPr/>
        </p:nvSpPr>
        <p:spPr>
          <a:xfrm>
            <a:off x="5283360" y="4804920"/>
            <a:ext cx="4874400" cy="1330920"/>
          </a:xfrm>
          <a:prstGeom prst="rightArrow">
            <a:avLst>
              <a:gd name="adj1" fmla="val 75000"/>
              <a:gd name="adj2" fmla="val 50000"/>
            </a:avLst>
          </a:prstGeom>
          <a:solidFill>
            <a:srgbClr val="CCD4EA"/>
          </a:solidFill>
          <a:ln w="19080">
            <a:solidFill>
              <a:srgbClr val="CCD4EA"/>
            </a:solidFill>
            <a:round/>
          </a:ln>
        </p:spPr>
        <p:txBody>
          <a:bodyPr lIns="12600" tIns="179280" rIns="12600" bIns="12600"/>
          <a:lstStyle/>
          <a:p>
            <a:pPr>
              <a:lnSpc>
                <a:spcPct val="90000"/>
              </a:lnSpc>
              <a:buFont typeface="Wingdings" charset="2"/>
              <a:buChar char=""/>
            </a:pPr>
            <a:r>
              <a:rPr lang="cs-CZ" sz="2000">
                <a:solidFill>
                  <a:srgbClr val="000000"/>
                </a:solidFill>
                <a:latin typeface="Corbel"/>
                <a:ea typeface="DejaVu Sans"/>
              </a:rPr>
              <a:t>Koncepční projekty</a:t>
            </a:r>
            <a:endParaRPr/>
          </a:p>
          <a:p>
            <a:pPr>
              <a:lnSpc>
                <a:spcPct val="90000"/>
              </a:lnSpc>
              <a:buFont typeface="Wingdings" charset="2"/>
              <a:buChar char=""/>
            </a:pPr>
            <a:r>
              <a:rPr lang="cs-CZ" sz="2000">
                <a:solidFill>
                  <a:srgbClr val="000000"/>
                </a:solidFill>
                <a:latin typeface="Corbel"/>
                <a:ea typeface="DejaVu Sans"/>
              </a:rPr>
              <a:t>Sítě</a:t>
            </a:r>
            <a:endParaRPr/>
          </a:p>
          <a:p>
            <a:pPr>
              <a:lnSpc>
                <a:spcPct val="90000"/>
              </a:lnSpc>
              <a:buFont typeface="Wingdings" charset="2"/>
              <a:buChar char=""/>
            </a:pPr>
            <a:r>
              <a:rPr lang="cs-CZ" sz="2000" b="1">
                <a:solidFill>
                  <a:srgbClr val="FF0000"/>
                </a:solidFill>
                <a:latin typeface="Corbel"/>
                <a:ea typeface="DejaVu Sans"/>
              </a:rPr>
              <a:t>ŠABLONY</a:t>
            </a:r>
            <a:endParaRPr/>
          </a:p>
        </p:txBody>
      </p:sp>
      <p:sp>
        <p:nvSpPr>
          <p:cNvPr id="301" name="CustomShape 6"/>
          <p:cNvSpPr/>
          <p:nvPr/>
        </p:nvSpPr>
        <p:spPr>
          <a:xfrm>
            <a:off x="2031840" y="4804920"/>
            <a:ext cx="3248640" cy="1330920"/>
          </a:xfrm>
          <a:prstGeom prst="roundRect">
            <a:avLst>
              <a:gd name="adj" fmla="val 16667"/>
            </a:avLst>
          </a:prstGeom>
          <a:solidFill>
            <a:srgbClr val="0F6FC6"/>
          </a:solidFill>
          <a:ln w="19080">
            <a:solidFill>
              <a:srgbClr val="FFFFFF"/>
            </a:solidFill>
            <a:round/>
          </a:ln>
        </p:spPr>
        <p:txBody>
          <a:bodyPr lIns="206280" tIns="135720" rIns="141120" bIns="70560" anchor="ctr"/>
          <a:lstStyle/>
          <a:p>
            <a:pPr algn="ctr">
              <a:lnSpc>
                <a:spcPct val="90000"/>
              </a:lnSpc>
            </a:pPr>
            <a:r>
              <a:rPr lang="cs-CZ" sz="3700" dirty="0" smtClean="0">
                <a:solidFill>
                  <a:srgbClr val="FFFFFF"/>
                </a:solidFill>
                <a:latin typeface="Corbel"/>
                <a:ea typeface="DejaVu Sans"/>
              </a:rPr>
              <a:t>Ostatní</a:t>
            </a:r>
            <a:endParaRPr dirty="0"/>
          </a:p>
        </p:txBody>
      </p:sp>
      <p:sp>
        <p:nvSpPr>
          <p:cNvPr id="302" name="CustomShape 7"/>
          <p:cNvSpPr/>
          <p:nvPr/>
        </p:nvSpPr>
        <p:spPr>
          <a:xfrm>
            <a:off x="1143000" y="609480"/>
            <a:ext cx="9873000" cy="1353960"/>
          </a:xfrm>
          <a:prstGeom prst="rect">
            <a:avLst/>
          </a:prstGeom>
        </p:spPr>
        <p:txBody>
          <a:bodyPr lIns="90000" tIns="45000" rIns="90000" bIns="45000" anchor="ctr"/>
          <a:lstStyle/>
          <a:p>
            <a:pPr>
              <a:lnSpc>
                <a:spcPct val="90000"/>
              </a:lnSpc>
            </a:pPr>
            <a:r>
              <a:rPr lang="cs-CZ" sz="4400" b="1">
                <a:solidFill>
                  <a:srgbClr val="0F6FC6"/>
                </a:solidFill>
                <a:latin typeface="Corbel"/>
                <a:ea typeface="DejaVu Sans"/>
              </a:rPr>
              <a:t>MAP v kontextu OP VVV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CustomShape 1"/>
          <p:cNvSpPr/>
          <p:nvPr/>
        </p:nvSpPr>
        <p:spPr>
          <a:xfrm>
            <a:off x="407368" y="5013176"/>
            <a:ext cx="11497320" cy="1224136"/>
          </a:xfrm>
          <a:prstGeom prst="roundRect">
            <a:avLst>
              <a:gd name="adj" fmla="val 10000"/>
            </a:avLst>
          </a:prstGeom>
          <a:solidFill>
            <a:srgbClr val="D0D8E7"/>
          </a:solidFill>
        </p:spPr>
        <p:txBody>
          <a:bodyPr lIns="120960" tIns="120960" rIns="120960" bIns="120960" anchor="ctr"/>
          <a:lstStyle/>
          <a:p>
            <a:pPr>
              <a:lnSpc>
                <a:spcPct val="90000"/>
              </a:lnSpc>
            </a:pPr>
            <a:endParaRPr lang="cs-CZ" sz="1700" dirty="0" smtClean="0">
              <a:solidFill>
                <a:srgbClr val="000000"/>
              </a:solidFill>
              <a:latin typeface="Corbel"/>
              <a:ea typeface="DejaVu Sans"/>
            </a:endParaRPr>
          </a:p>
          <a:p>
            <a:pPr>
              <a:lnSpc>
                <a:spcPct val="90000"/>
              </a:lnSpc>
            </a:pPr>
            <a:endParaRPr lang="cs-CZ" sz="1700" dirty="0">
              <a:solidFill>
                <a:srgbClr val="000000"/>
              </a:solidFill>
              <a:latin typeface="Corbel"/>
              <a:ea typeface="DejaVu Sans"/>
            </a:endParaRPr>
          </a:p>
          <a:p>
            <a:pPr>
              <a:lnSpc>
                <a:spcPct val="90000"/>
              </a:lnSpc>
            </a:pPr>
            <a:endParaRPr lang="cs-CZ" sz="1700" dirty="0" smtClean="0">
              <a:solidFill>
                <a:srgbClr val="000000"/>
              </a:solidFill>
              <a:latin typeface="Corbel"/>
              <a:ea typeface="DejaVu Sans"/>
            </a:endParaRPr>
          </a:p>
          <a:p>
            <a:pPr>
              <a:lnSpc>
                <a:spcPct val="90000"/>
              </a:lnSpc>
            </a:pPr>
            <a:r>
              <a:rPr lang="cs-CZ" sz="1700" dirty="0" smtClean="0">
                <a:solidFill>
                  <a:srgbClr val="000000"/>
                </a:solidFill>
                <a:latin typeface="Corbel"/>
                <a:ea typeface="DejaVu Sans"/>
              </a:rPr>
              <a:t>Školní </a:t>
            </a:r>
            <a:r>
              <a:rPr lang="cs-CZ" sz="1700" dirty="0">
                <a:solidFill>
                  <a:srgbClr val="000000"/>
                </a:solidFill>
                <a:latin typeface="Corbel"/>
                <a:ea typeface="DejaVu Sans"/>
              </a:rPr>
              <a:t>akční plány </a:t>
            </a:r>
            <a:r>
              <a:rPr lang="cs-CZ" sz="1700" dirty="0" smtClean="0">
                <a:solidFill>
                  <a:srgbClr val="000000"/>
                </a:solidFill>
                <a:latin typeface="Corbel"/>
                <a:ea typeface="DejaVu Sans"/>
              </a:rPr>
              <a:t>(na úrovní jednotlivých škol)</a:t>
            </a:r>
            <a:endParaRPr dirty="0"/>
          </a:p>
        </p:txBody>
      </p:sp>
      <p:sp>
        <p:nvSpPr>
          <p:cNvPr id="278" name="CustomShape 2"/>
          <p:cNvSpPr/>
          <p:nvPr/>
        </p:nvSpPr>
        <p:spPr>
          <a:xfrm>
            <a:off x="335360" y="3861048"/>
            <a:ext cx="11497320" cy="1008000"/>
          </a:xfrm>
          <a:prstGeom prst="roundRect">
            <a:avLst>
              <a:gd name="adj" fmla="val 10000"/>
            </a:avLst>
          </a:prstGeom>
          <a:solidFill>
            <a:srgbClr val="D0D8E7"/>
          </a:solidFill>
        </p:spPr>
        <p:txBody>
          <a:bodyPr lIns="120960" tIns="120960" rIns="120960" bIns="120960" anchor="ctr"/>
          <a:lstStyle/>
          <a:p>
            <a:pPr>
              <a:lnSpc>
                <a:spcPct val="90000"/>
              </a:lnSpc>
            </a:pPr>
            <a:r>
              <a:rPr lang="cs-CZ" sz="1700" dirty="0">
                <a:solidFill>
                  <a:srgbClr val="000000"/>
                </a:solidFill>
                <a:latin typeface="Corbel"/>
                <a:ea typeface="DejaVu Sans"/>
              </a:rPr>
              <a:t>Místní akční plány (základní regionální </a:t>
            </a:r>
            <a:r>
              <a:rPr lang="cs-CZ" sz="1700" dirty="0" smtClean="0">
                <a:solidFill>
                  <a:srgbClr val="000000"/>
                </a:solidFill>
                <a:latin typeface="Corbel"/>
                <a:ea typeface="DejaVu Sans"/>
              </a:rPr>
              <a:t>školství)</a:t>
            </a:r>
          </a:p>
        </p:txBody>
      </p:sp>
      <p:sp>
        <p:nvSpPr>
          <p:cNvPr id="279" name="CustomShape 3"/>
          <p:cNvSpPr/>
          <p:nvPr/>
        </p:nvSpPr>
        <p:spPr>
          <a:xfrm>
            <a:off x="407368" y="2708920"/>
            <a:ext cx="11497320" cy="1008000"/>
          </a:xfrm>
          <a:prstGeom prst="roundRect">
            <a:avLst>
              <a:gd name="adj" fmla="val 10000"/>
            </a:avLst>
          </a:prstGeom>
          <a:solidFill>
            <a:srgbClr val="D0D8E7"/>
          </a:solidFill>
        </p:spPr>
        <p:txBody>
          <a:bodyPr lIns="120960" tIns="120960" rIns="120960" bIns="120960" anchor="ctr"/>
          <a:lstStyle/>
          <a:p>
            <a:pPr>
              <a:lnSpc>
                <a:spcPct val="90000"/>
              </a:lnSpc>
            </a:pPr>
            <a:r>
              <a:rPr lang="cs-CZ" sz="1700" dirty="0">
                <a:solidFill>
                  <a:srgbClr val="000000"/>
                </a:solidFill>
                <a:latin typeface="Corbel"/>
                <a:ea typeface="DejaVu Sans"/>
              </a:rPr>
              <a:t>Krajské akční plány (kraje, střední školství a koordinace vazeb)</a:t>
            </a:r>
            <a:endParaRPr dirty="0"/>
          </a:p>
        </p:txBody>
      </p:sp>
      <p:sp>
        <p:nvSpPr>
          <p:cNvPr id="280" name="CustomShape 4"/>
          <p:cNvSpPr/>
          <p:nvPr/>
        </p:nvSpPr>
        <p:spPr>
          <a:xfrm>
            <a:off x="8380440" y="2662200"/>
            <a:ext cx="1260000" cy="839880"/>
          </a:xfrm>
          <a:prstGeom prst="roundRect">
            <a:avLst>
              <a:gd name="adj" fmla="val 10000"/>
            </a:avLst>
          </a:prstGeom>
          <a:solidFill>
            <a:srgbClr val="4F81BD"/>
          </a:solidFill>
          <a:ln w="25560">
            <a:solidFill>
              <a:srgbClr val="FFFFFF"/>
            </a:solidFill>
            <a:round/>
          </a:ln>
        </p:spPr>
        <p:txBody>
          <a:bodyPr lIns="102960" tIns="102960" rIns="102960" bIns="102960" anchor="ctr"/>
          <a:lstStyle/>
          <a:p>
            <a:pPr algn="ctr">
              <a:lnSpc>
                <a:spcPct val="90000"/>
              </a:lnSpc>
            </a:pPr>
            <a:r>
              <a:rPr lang="cs-CZ" sz="2700">
                <a:solidFill>
                  <a:srgbClr val="FFFFFF"/>
                </a:solidFill>
                <a:latin typeface="Corbel"/>
                <a:ea typeface="DejaVu Sans"/>
              </a:rPr>
              <a:t>KAP</a:t>
            </a:r>
            <a:endParaRPr/>
          </a:p>
        </p:txBody>
      </p:sp>
      <p:sp>
        <p:nvSpPr>
          <p:cNvPr id="281" name="CustomShape 5"/>
          <p:cNvSpPr/>
          <p:nvPr/>
        </p:nvSpPr>
        <p:spPr>
          <a:xfrm>
            <a:off x="6962760" y="3502440"/>
            <a:ext cx="2047680" cy="335880"/>
          </a:xfrm>
          <a:prstGeom prst="rect">
            <a:avLst/>
          </a:prstGeom>
          <a:ln w="25560">
            <a:solidFill>
              <a:srgbClr val="3F6797"/>
            </a:solidFill>
            <a:round/>
          </a:ln>
        </p:spPr>
      </p:sp>
      <p:sp>
        <p:nvSpPr>
          <p:cNvPr id="282" name="CustomShape 6"/>
          <p:cNvSpPr/>
          <p:nvPr/>
        </p:nvSpPr>
        <p:spPr>
          <a:xfrm>
            <a:off x="6332400" y="3838320"/>
            <a:ext cx="1260000" cy="839880"/>
          </a:xfrm>
          <a:prstGeom prst="roundRect">
            <a:avLst>
              <a:gd name="adj" fmla="val 10000"/>
            </a:avLst>
          </a:prstGeom>
          <a:solidFill>
            <a:srgbClr val="4F81BD"/>
          </a:solidFill>
          <a:ln w="25560">
            <a:solidFill>
              <a:srgbClr val="FFFFFF"/>
            </a:solidFill>
            <a:round/>
          </a:ln>
        </p:spPr>
        <p:txBody>
          <a:bodyPr lIns="102960" tIns="102960" rIns="102960" bIns="102960" anchor="ctr"/>
          <a:lstStyle/>
          <a:p>
            <a:pPr algn="ctr">
              <a:lnSpc>
                <a:spcPct val="90000"/>
              </a:lnSpc>
            </a:pPr>
            <a:r>
              <a:rPr lang="cs-CZ" sz="2700">
                <a:solidFill>
                  <a:srgbClr val="FFFFFF"/>
                </a:solidFill>
                <a:latin typeface="Corbel"/>
                <a:ea typeface="DejaVu Sans"/>
              </a:rPr>
              <a:t>MAP 1</a:t>
            </a:r>
            <a:endParaRPr/>
          </a:p>
        </p:txBody>
      </p:sp>
      <p:sp>
        <p:nvSpPr>
          <p:cNvPr id="283" name="CustomShape 7"/>
          <p:cNvSpPr/>
          <p:nvPr/>
        </p:nvSpPr>
        <p:spPr>
          <a:xfrm>
            <a:off x="4505040" y="4678560"/>
            <a:ext cx="2457360" cy="335880"/>
          </a:xfrm>
          <a:prstGeom prst="rect">
            <a:avLst/>
          </a:prstGeom>
          <a:ln w="25560">
            <a:solidFill>
              <a:srgbClr val="4775AB"/>
            </a:solidFill>
            <a:round/>
          </a:ln>
        </p:spPr>
      </p:sp>
      <p:sp>
        <p:nvSpPr>
          <p:cNvPr id="284" name="CustomShape 8"/>
          <p:cNvSpPr/>
          <p:nvPr/>
        </p:nvSpPr>
        <p:spPr>
          <a:xfrm>
            <a:off x="3874680" y="5014800"/>
            <a:ext cx="1260000" cy="839880"/>
          </a:xfrm>
          <a:prstGeom prst="roundRect">
            <a:avLst>
              <a:gd name="adj" fmla="val 10000"/>
            </a:avLst>
          </a:prstGeom>
          <a:solidFill>
            <a:srgbClr val="4F81BD"/>
          </a:solidFill>
          <a:ln w="25560">
            <a:solidFill>
              <a:srgbClr val="FFFFFF"/>
            </a:solidFill>
            <a:round/>
          </a:ln>
        </p:spPr>
        <p:txBody>
          <a:bodyPr lIns="102960" tIns="102960" rIns="102960" bIns="102960" anchor="ctr"/>
          <a:lstStyle/>
          <a:p>
            <a:pPr algn="ctr">
              <a:lnSpc>
                <a:spcPct val="90000"/>
              </a:lnSpc>
            </a:pPr>
            <a:r>
              <a:rPr lang="cs-CZ" sz="2700">
                <a:solidFill>
                  <a:srgbClr val="FFFFFF"/>
                </a:solidFill>
                <a:latin typeface="Corbel"/>
                <a:ea typeface="DejaVu Sans"/>
              </a:rPr>
              <a:t>ŠAP 1</a:t>
            </a:r>
            <a:endParaRPr/>
          </a:p>
        </p:txBody>
      </p:sp>
      <p:sp>
        <p:nvSpPr>
          <p:cNvPr id="285" name="CustomShape 9"/>
          <p:cNvSpPr/>
          <p:nvPr/>
        </p:nvSpPr>
        <p:spPr>
          <a:xfrm>
            <a:off x="6143400" y="4678560"/>
            <a:ext cx="819000" cy="335880"/>
          </a:xfrm>
          <a:prstGeom prst="rect">
            <a:avLst/>
          </a:prstGeom>
          <a:ln w="25560">
            <a:solidFill>
              <a:srgbClr val="4775AB"/>
            </a:solidFill>
            <a:round/>
          </a:ln>
        </p:spPr>
      </p:sp>
      <p:sp>
        <p:nvSpPr>
          <p:cNvPr id="286" name="CustomShape 10"/>
          <p:cNvSpPr/>
          <p:nvPr/>
        </p:nvSpPr>
        <p:spPr>
          <a:xfrm>
            <a:off x="5513040" y="5014800"/>
            <a:ext cx="1260000" cy="839880"/>
          </a:xfrm>
          <a:prstGeom prst="roundRect">
            <a:avLst>
              <a:gd name="adj" fmla="val 10000"/>
            </a:avLst>
          </a:prstGeom>
          <a:solidFill>
            <a:srgbClr val="4F81BD"/>
          </a:solidFill>
          <a:ln w="25560">
            <a:solidFill>
              <a:srgbClr val="FFFFFF"/>
            </a:solidFill>
            <a:round/>
          </a:ln>
        </p:spPr>
        <p:txBody>
          <a:bodyPr lIns="102960" tIns="102960" rIns="102960" bIns="102960" anchor="ctr"/>
          <a:lstStyle/>
          <a:p>
            <a:pPr algn="ctr">
              <a:lnSpc>
                <a:spcPct val="90000"/>
              </a:lnSpc>
            </a:pPr>
            <a:r>
              <a:rPr lang="cs-CZ" sz="2700">
                <a:solidFill>
                  <a:srgbClr val="FFFFFF"/>
                </a:solidFill>
                <a:latin typeface="Corbel"/>
                <a:ea typeface="DejaVu Sans"/>
              </a:rPr>
              <a:t>ŠAP 2</a:t>
            </a:r>
            <a:endParaRPr/>
          </a:p>
        </p:txBody>
      </p:sp>
      <p:sp>
        <p:nvSpPr>
          <p:cNvPr id="287" name="CustomShape 11"/>
          <p:cNvSpPr/>
          <p:nvPr/>
        </p:nvSpPr>
        <p:spPr>
          <a:xfrm>
            <a:off x="6962760" y="4678560"/>
            <a:ext cx="819000" cy="335880"/>
          </a:xfrm>
          <a:prstGeom prst="rect">
            <a:avLst/>
          </a:prstGeom>
          <a:ln w="25560">
            <a:solidFill>
              <a:srgbClr val="4775AB"/>
            </a:solidFill>
            <a:round/>
          </a:ln>
        </p:spPr>
      </p:sp>
      <p:sp>
        <p:nvSpPr>
          <p:cNvPr id="288" name="CustomShape 12"/>
          <p:cNvSpPr/>
          <p:nvPr/>
        </p:nvSpPr>
        <p:spPr>
          <a:xfrm>
            <a:off x="7151760" y="5014800"/>
            <a:ext cx="1260000" cy="839880"/>
          </a:xfrm>
          <a:prstGeom prst="roundRect">
            <a:avLst>
              <a:gd name="adj" fmla="val 10000"/>
            </a:avLst>
          </a:prstGeom>
          <a:solidFill>
            <a:srgbClr val="4F81BD"/>
          </a:solidFill>
          <a:ln w="25560">
            <a:solidFill>
              <a:srgbClr val="FFFFFF"/>
            </a:solidFill>
            <a:round/>
          </a:ln>
        </p:spPr>
        <p:txBody>
          <a:bodyPr lIns="102960" tIns="102960" rIns="102960" bIns="102960" anchor="ctr"/>
          <a:lstStyle/>
          <a:p>
            <a:pPr algn="ctr">
              <a:lnSpc>
                <a:spcPct val="90000"/>
              </a:lnSpc>
            </a:pPr>
            <a:r>
              <a:rPr lang="cs-CZ" sz="2700">
                <a:solidFill>
                  <a:srgbClr val="FFFFFF"/>
                </a:solidFill>
                <a:latin typeface="Corbel"/>
                <a:ea typeface="DejaVu Sans"/>
              </a:rPr>
              <a:t>ŠAP 3</a:t>
            </a:r>
            <a:endParaRPr/>
          </a:p>
        </p:txBody>
      </p:sp>
      <p:sp>
        <p:nvSpPr>
          <p:cNvPr id="289" name="CustomShape 13"/>
          <p:cNvSpPr/>
          <p:nvPr/>
        </p:nvSpPr>
        <p:spPr>
          <a:xfrm>
            <a:off x="6962760" y="4678560"/>
            <a:ext cx="2457360" cy="335880"/>
          </a:xfrm>
          <a:prstGeom prst="rect">
            <a:avLst/>
          </a:prstGeom>
          <a:ln w="25560">
            <a:solidFill>
              <a:srgbClr val="4775AB"/>
            </a:solidFill>
            <a:round/>
          </a:ln>
        </p:spPr>
      </p:sp>
      <p:sp>
        <p:nvSpPr>
          <p:cNvPr id="290" name="CustomShape 14"/>
          <p:cNvSpPr/>
          <p:nvPr/>
        </p:nvSpPr>
        <p:spPr>
          <a:xfrm>
            <a:off x="8790120" y="5014800"/>
            <a:ext cx="1260000" cy="839880"/>
          </a:xfrm>
          <a:prstGeom prst="roundRect">
            <a:avLst>
              <a:gd name="adj" fmla="val 10000"/>
            </a:avLst>
          </a:prstGeom>
          <a:solidFill>
            <a:srgbClr val="4F81BD"/>
          </a:solidFill>
          <a:ln w="25560">
            <a:solidFill>
              <a:srgbClr val="FFFFFF"/>
            </a:solidFill>
            <a:round/>
          </a:ln>
        </p:spPr>
        <p:txBody>
          <a:bodyPr lIns="102960" tIns="102960" rIns="102960" bIns="102960" anchor="ctr"/>
          <a:lstStyle/>
          <a:p>
            <a:pPr algn="ctr">
              <a:lnSpc>
                <a:spcPct val="90000"/>
              </a:lnSpc>
            </a:pPr>
            <a:r>
              <a:rPr lang="cs-CZ" sz="2700">
                <a:solidFill>
                  <a:srgbClr val="FFFFFF"/>
                </a:solidFill>
                <a:latin typeface="Corbel"/>
                <a:ea typeface="DejaVu Sans"/>
              </a:rPr>
              <a:t>ŠAP 4</a:t>
            </a:r>
            <a:endParaRPr/>
          </a:p>
        </p:txBody>
      </p:sp>
      <p:sp>
        <p:nvSpPr>
          <p:cNvPr id="291" name="CustomShape 15"/>
          <p:cNvSpPr/>
          <p:nvPr/>
        </p:nvSpPr>
        <p:spPr>
          <a:xfrm>
            <a:off x="9010800" y="3502440"/>
            <a:ext cx="2047680" cy="335880"/>
          </a:xfrm>
          <a:prstGeom prst="rect">
            <a:avLst/>
          </a:prstGeom>
          <a:ln w="25560">
            <a:solidFill>
              <a:srgbClr val="3F6797"/>
            </a:solidFill>
            <a:round/>
          </a:ln>
        </p:spPr>
      </p:sp>
      <p:sp>
        <p:nvSpPr>
          <p:cNvPr id="292" name="CustomShape 16"/>
          <p:cNvSpPr/>
          <p:nvPr/>
        </p:nvSpPr>
        <p:spPr>
          <a:xfrm>
            <a:off x="10428840" y="3838320"/>
            <a:ext cx="1260000" cy="839880"/>
          </a:xfrm>
          <a:prstGeom prst="roundRect">
            <a:avLst>
              <a:gd name="adj" fmla="val 10000"/>
            </a:avLst>
          </a:prstGeom>
          <a:solidFill>
            <a:srgbClr val="4F81BD"/>
          </a:solidFill>
          <a:ln w="25560">
            <a:solidFill>
              <a:srgbClr val="FFFFFF"/>
            </a:solidFill>
            <a:round/>
          </a:ln>
        </p:spPr>
        <p:txBody>
          <a:bodyPr lIns="102960" tIns="102960" rIns="102960" bIns="102960" anchor="ctr"/>
          <a:lstStyle/>
          <a:p>
            <a:pPr algn="ctr">
              <a:lnSpc>
                <a:spcPct val="90000"/>
              </a:lnSpc>
            </a:pPr>
            <a:r>
              <a:rPr lang="cs-CZ" sz="2700">
                <a:solidFill>
                  <a:srgbClr val="FFFFFF"/>
                </a:solidFill>
                <a:latin typeface="Corbel"/>
                <a:ea typeface="DejaVu Sans"/>
              </a:rPr>
              <a:t>MAP 2</a:t>
            </a:r>
            <a:endParaRPr/>
          </a:p>
        </p:txBody>
      </p:sp>
      <p:sp>
        <p:nvSpPr>
          <p:cNvPr id="293" name="CustomShape 17"/>
          <p:cNvSpPr/>
          <p:nvPr/>
        </p:nvSpPr>
        <p:spPr>
          <a:xfrm>
            <a:off x="11013120" y="4678560"/>
            <a:ext cx="91080" cy="335880"/>
          </a:xfrm>
          <a:prstGeom prst="rect">
            <a:avLst/>
          </a:prstGeom>
          <a:ln w="25560">
            <a:solidFill>
              <a:srgbClr val="4775AB"/>
            </a:solidFill>
            <a:round/>
          </a:ln>
        </p:spPr>
      </p:sp>
      <p:sp>
        <p:nvSpPr>
          <p:cNvPr id="294" name="CustomShape 18"/>
          <p:cNvSpPr/>
          <p:nvPr/>
        </p:nvSpPr>
        <p:spPr>
          <a:xfrm>
            <a:off x="10428840" y="5014800"/>
            <a:ext cx="1260000" cy="839880"/>
          </a:xfrm>
          <a:prstGeom prst="roundRect">
            <a:avLst>
              <a:gd name="adj" fmla="val 10000"/>
            </a:avLst>
          </a:prstGeom>
          <a:solidFill>
            <a:srgbClr val="4F81BD"/>
          </a:solidFill>
          <a:ln w="25560">
            <a:solidFill>
              <a:srgbClr val="FFFFFF"/>
            </a:solidFill>
            <a:round/>
          </a:ln>
        </p:spPr>
        <p:txBody>
          <a:bodyPr lIns="102960" tIns="102960" rIns="102960" bIns="102960" anchor="ctr"/>
          <a:lstStyle/>
          <a:p>
            <a:pPr algn="ctr">
              <a:lnSpc>
                <a:spcPct val="90000"/>
              </a:lnSpc>
            </a:pPr>
            <a:r>
              <a:rPr lang="cs-CZ" sz="2700">
                <a:solidFill>
                  <a:srgbClr val="FFFFFF"/>
                </a:solidFill>
                <a:latin typeface="Corbel"/>
                <a:ea typeface="DejaVu Sans"/>
              </a:rPr>
              <a:t>ŠAP 21</a:t>
            </a:r>
            <a:endParaRPr/>
          </a:p>
        </p:txBody>
      </p:sp>
      <p:sp>
        <p:nvSpPr>
          <p:cNvPr id="295" name="CustomShape 19"/>
          <p:cNvSpPr/>
          <p:nvPr/>
        </p:nvSpPr>
        <p:spPr>
          <a:xfrm>
            <a:off x="795960" y="609480"/>
            <a:ext cx="10220040" cy="1353960"/>
          </a:xfrm>
          <a:prstGeom prst="rect">
            <a:avLst/>
          </a:prstGeom>
        </p:spPr>
        <p:txBody>
          <a:bodyPr lIns="90000" tIns="45000" rIns="90000" bIns="45000" anchor="ctr"/>
          <a:lstStyle/>
          <a:p>
            <a:pPr algn="ctr">
              <a:lnSpc>
                <a:spcPct val="90000"/>
              </a:lnSpc>
            </a:pPr>
            <a:r>
              <a:rPr lang="cs-CZ" sz="4400" b="1" dirty="0">
                <a:solidFill>
                  <a:srgbClr val="0F6FC6"/>
                </a:solidFill>
                <a:latin typeface="Corbel"/>
                <a:ea typeface="DejaVu Sans"/>
              </a:rPr>
              <a:t>Úrovně koordinace rozvoje vzdělávání 2014-2020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CustomShape 1"/>
          <p:cNvSpPr/>
          <p:nvPr/>
        </p:nvSpPr>
        <p:spPr>
          <a:xfrm>
            <a:off x="1141200" y="360000"/>
            <a:ext cx="9873000" cy="1353960"/>
          </a:xfrm>
          <a:prstGeom prst="rect">
            <a:avLst/>
          </a:prstGeom>
        </p:spPr>
        <p:txBody>
          <a:bodyPr lIns="90000" tIns="45000" rIns="90000" bIns="45000" anchor="ctr"/>
          <a:lstStyle/>
          <a:p>
            <a:pPr>
              <a:lnSpc>
                <a:spcPct val="90000"/>
              </a:lnSpc>
            </a:pPr>
            <a:r>
              <a:rPr lang="cs-CZ" sz="4400" b="1" dirty="0" smtClean="0">
                <a:solidFill>
                  <a:srgbClr val="0F6FC6"/>
                </a:solidFill>
                <a:latin typeface="Corbel"/>
                <a:ea typeface="DejaVu Sans"/>
              </a:rPr>
              <a:t>Proč MAP jej tvořit?</a:t>
            </a:r>
            <a:endParaRPr dirty="0"/>
          </a:p>
        </p:txBody>
      </p:sp>
      <p:sp>
        <p:nvSpPr>
          <p:cNvPr id="272" name="CustomShape 2"/>
          <p:cNvSpPr/>
          <p:nvPr/>
        </p:nvSpPr>
        <p:spPr>
          <a:xfrm>
            <a:off x="648000" y="1484640"/>
            <a:ext cx="11014200" cy="4680000"/>
          </a:xfrm>
          <a:prstGeom prst="rect">
            <a:avLst/>
          </a:prstGeom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cs-CZ" sz="4000" dirty="0" smtClean="0">
                <a:solidFill>
                  <a:srgbClr val="0F6FC6"/>
                </a:solidFill>
                <a:latin typeface="Corbel"/>
                <a:ea typeface="DejaVu Sans"/>
              </a:rPr>
              <a:t>Prostředek pro nastartování konkrétní spolupráce ředitelů, učitelů, zřizovatelů škol a </a:t>
            </a:r>
            <a:r>
              <a:rPr lang="cs-CZ" sz="4000" dirty="0" err="1" smtClean="0">
                <a:solidFill>
                  <a:srgbClr val="0F6FC6"/>
                </a:solidFill>
                <a:latin typeface="Corbel"/>
                <a:ea typeface="DejaVu Sans"/>
              </a:rPr>
              <a:t>nez.org</a:t>
            </a:r>
            <a:r>
              <a:rPr lang="cs-CZ" sz="4000" dirty="0" smtClean="0">
                <a:solidFill>
                  <a:srgbClr val="0F6FC6"/>
                </a:solidFill>
                <a:latin typeface="Corbel"/>
                <a:ea typeface="DejaVu Sans"/>
              </a:rPr>
              <a:t>. v území.</a:t>
            </a:r>
          </a:p>
          <a:p>
            <a:pPr>
              <a:lnSpc>
                <a:spcPct val="100000"/>
              </a:lnSpc>
            </a:pPr>
            <a:r>
              <a:rPr lang="cs-CZ" sz="4000" dirty="0" smtClean="0">
                <a:solidFill>
                  <a:srgbClr val="0F6FC6"/>
                </a:solidFill>
                <a:latin typeface="Corbel"/>
                <a:ea typeface="DejaVu Sans"/>
              </a:rPr>
              <a:t>Důležitý je </a:t>
            </a:r>
            <a:r>
              <a:rPr lang="cs-CZ" sz="4000" b="1" dirty="0" smtClean="0">
                <a:solidFill>
                  <a:srgbClr val="0F6FC6"/>
                </a:solidFill>
                <a:latin typeface="Corbel"/>
                <a:ea typeface="DejaVu Sans"/>
              </a:rPr>
              <a:t>proces tvorby</a:t>
            </a:r>
            <a:r>
              <a:rPr lang="cs-CZ" sz="4000" dirty="0" smtClean="0">
                <a:solidFill>
                  <a:srgbClr val="0F6FC6"/>
                </a:solidFill>
                <a:latin typeface="Corbel"/>
                <a:ea typeface="DejaVu Sans"/>
              </a:rPr>
              <a:t> MAP i </a:t>
            </a:r>
            <a:r>
              <a:rPr lang="cs-CZ" sz="4000" b="1" dirty="0" smtClean="0">
                <a:solidFill>
                  <a:srgbClr val="0F6FC6"/>
                </a:solidFill>
                <a:latin typeface="Corbel"/>
                <a:ea typeface="DejaVu Sans"/>
              </a:rPr>
              <a:t>vlastní dokument</a:t>
            </a:r>
            <a:r>
              <a:rPr lang="cs-CZ" sz="4000" dirty="0" smtClean="0">
                <a:solidFill>
                  <a:srgbClr val="0F6FC6"/>
                </a:solidFill>
                <a:latin typeface="Corbel"/>
                <a:ea typeface="DejaVu Sans"/>
              </a:rPr>
              <a:t>.</a:t>
            </a:r>
          </a:p>
          <a:p>
            <a:pPr>
              <a:lnSpc>
                <a:spcPct val="100000"/>
              </a:lnSpc>
            </a:pPr>
            <a:endParaRPr lang="cs-CZ" sz="4000" dirty="0" smtClean="0">
              <a:solidFill>
                <a:srgbClr val="0F6FC6"/>
              </a:solidFill>
              <a:latin typeface="Corbel"/>
              <a:ea typeface="DejaVu Sans"/>
            </a:endParaRPr>
          </a:p>
          <a:p>
            <a:pPr>
              <a:lnSpc>
                <a:spcPct val="100000"/>
              </a:lnSpc>
            </a:pPr>
            <a:endParaRPr lang="cs-CZ" sz="4000" dirty="0" smtClean="0">
              <a:solidFill>
                <a:srgbClr val="0F6FC6"/>
              </a:solidFill>
              <a:latin typeface="Corbel"/>
              <a:ea typeface="DejaVu Sans"/>
            </a:endParaRPr>
          </a:p>
          <a:p>
            <a:pPr>
              <a:lnSpc>
                <a:spcPct val="100000"/>
              </a:lnSpc>
            </a:pPr>
            <a:r>
              <a:rPr lang="cs-CZ" sz="4000" dirty="0" smtClean="0">
                <a:solidFill>
                  <a:srgbClr val="0F6FC6"/>
                </a:solidFill>
                <a:latin typeface="Corbel"/>
                <a:ea typeface="DejaVu Sans"/>
              </a:rPr>
              <a:t>Intenzivní spolupráce – společné vzdělávání,vzájemné učení, získávání podpory u zřizovatelů a veřejnosti </a:t>
            </a:r>
          </a:p>
        </p:txBody>
      </p:sp>
      <p:sp>
        <p:nvSpPr>
          <p:cNvPr id="4" name="Šipka dolů 3"/>
          <p:cNvSpPr/>
          <p:nvPr/>
        </p:nvSpPr>
        <p:spPr>
          <a:xfrm>
            <a:off x="3791744" y="3429000"/>
            <a:ext cx="484632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CustomShape 1"/>
          <p:cNvSpPr/>
          <p:nvPr/>
        </p:nvSpPr>
        <p:spPr>
          <a:xfrm>
            <a:off x="1141200" y="360000"/>
            <a:ext cx="9873000" cy="1353960"/>
          </a:xfrm>
          <a:prstGeom prst="rect">
            <a:avLst/>
          </a:prstGeom>
        </p:spPr>
        <p:txBody>
          <a:bodyPr lIns="90000" tIns="45000" rIns="90000" bIns="45000" anchor="ctr"/>
          <a:lstStyle/>
          <a:p>
            <a:pPr>
              <a:lnSpc>
                <a:spcPct val="90000"/>
              </a:lnSpc>
            </a:pPr>
            <a:r>
              <a:rPr lang="cs-CZ" sz="4400" b="1" dirty="0" smtClean="0">
                <a:solidFill>
                  <a:srgbClr val="0F6FC6"/>
                </a:solidFill>
                <a:latin typeface="Corbel"/>
                <a:ea typeface="DejaVu Sans"/>
              </a:rPr>
              <a:t>Proč bude MAP zpracován?</a:t>
            </a:r>
            <a:endParaRPr dirty="0"/>
          </a:p>
        </p:txBody>
      </p:sp>
      <p:sp>
        <p:nvSpPr>
          <p:cNvPr id="272" name="CustomShape 2"/>
          <p:cNvSpPr/>
          <p:nvPr/>
        </p:nvSpPr>
        <p:spPr>
          <a:xfrm>
            <a:off x="648000" y="1484640"/>
            <a:ext cx="11014200" cy="4680000"/>
          </a:xfrm>
          <a:prstGeom prst="rect">
            <a:avLst/>
          </a:prstGeom>
        </p:spPr>
        <p:txBody>
          <a:bodyPr lIns="90000" tIns="45000" rIns="90000" bIns="45000"/>
          <a:lstStyle/>
          <a:p>
            <a:pPr marL="800100" lvl="1" indent="-342900" algn="just">
              <a:buFont typeface="Wingdings" panose="05000000000000000000" pitchFamily="2" charset="2"/>
              <a:buChar char="Ø"/>
              <a:defRPr/>
            </a:pPr>
            <a:r>
              <a:rPr lang="cs-CZ" altLang="cs-CZ" sz="2800" dirty="0" smtClean="0">
                <a:solidFill>
                  <a:srgbClr val="0070C0"/>
                </a:solidFill>
                <a:latin typeface="Corbel" pitchFamily="34" charset="0"/>
                <a:cs typeface="Calibri" pitchFamily="34" charset="0"/>
              </a:rPr>
              <a:t>pro plánovanou spolupráci v území (místní sítě a partnerství)</a:t>
            </a:r>
          </a:p>
          <a:p>
            <a:pPr marL="800100" lvl="1" indent="-342900" algn="just">
              <a:buFont typeface="Wingdings" panose="05000000000000000000" pitchFamily="2" charset="2"/>
              <a:buChar char="Ø"/>
              <a:defRPr/>
            </a:pPr>
            <a:r>
              <a:rPr lang="cs-CZ" altLang="cs-CZ" sz="2800" dirty="0" smtClean="0">
                <a:solidFill>
                  <a:srgbClr val="0070C0"/>
                </a:solidFill>
                <a:latin typeface="Corbel" pitchFamily="34" charset="0"/>
                <a:cs typeface="Calibri" pitchFamily="34" charset="0"/>
              </a:rPr>
              <a:t>pro plošnou podporu vzdělávání v potřebných tématech </a:t>
            </a:r>
          </a:p>
          <a:p>
            <a:pPr marL="800100" lvl="1" indent="-342900" algn="just">
              <a:buFont typeface="Wingdings" panose="05000000000000000000" pitchFamily="2" charset="2"/>
              <a:buChar char="Ø"/>
              <a:defRPr/>
            </a:pPr>
            <a:r>
              <a:rPr lang="cs-CZ" altLang="cs-CZ" sz="2800" dirty="0" smtClean="0">
                <a:solidFill>
                  <a:srgbClr val="0070C0"/>
                </a:solidFill>
                <a:latin typeface="Corbel" pitchFamily="34" charset="0"/>
                <a:cs typeface="Calibri" pitchFamily="34" charset="0"/>
              </a:rPr>
              <a:t>významný podklad pro zpracování šablon pro školy „šitých na míru</a:t>
            </a:r>
            <a:r>
              <a:rPr lang="cs-CZ" altLang="en-US" sz="2800" dirty="0" smtClean="0">
                <a:solidFill>
                  <a:srgbClr val="0070C0"/>
                </a:solidFill>
                <a:latin typeface="Corbel" pitchFamily="34" charset="0"/>
                <a:cs typeface="Calibri" pitchFamily="34" charset="0"/>
              </a:rPr>
              <a:t>“</a:t>
            </a:r>
            <a:endParaRPr lang="cs-CZ" altLang="cs-CZ" sz="2800" dirty="0" smtClean="0">
              <a:solidFill>
                <a:srgbClr val="0070C0"/>
              </a:solidFill>
              <a:latin typeface="Corbel" pitchFamily="34" charset="0"/>
              <a:cs typeface="Calibri" pitchFamily="34" charset="0"/>
            </a:endParaRPr>
          </a:p>
          <a:p>
            <a:pPr lvl="1" algn="just">
              <a:buFont typeface="Wingdings" pitchFamily="2" charset="2"/>
              <a:buChar char="Ø"/>
              <a:defRPr/>
            </a:pPr>
            <a:endParaRPr lang="cs-CZ" altLang="cs-CZ" sz="2800" dirty="0" smtClean="0">
              <a:solidFill>
                <a:srgbClr val="0070C0"/>
              </a:solidFill>
              <a:latin typeface="Corbel" pitchFamily="34" charset="0"/>
              <a:cs typeface="Calibri" pitchFamily="34" charset="0"/>
            </a:endParaRPr>
          </a:p>
          <a:p>
            <a:pPr lvl="1" algn="just">
              <a:defRPr/>
            </a:pPr>
            <a:r>
              <a:rPr lang="cs-CZ" altLang="cs-CZ" sz="2800" b="1" dirty="0" smtClean="0">
                <a:solidFill>
                  <a:srgbClr val="0070C0"/>
                </a:solidFill>
                <a:latin typeface="Corbel" pitchFamily="34" charset="0"/>
                <a:cs typeface="Calibri" pitchFamily="34" charset="0"/>
              </a:rPr>
              <a:t>MAP – významný podklad pro vyhlašování výzev IROP</a:t>
            </a:r>
          </a:p>
          <a:p>
            <a:pPr lvl="1" algn="just">
              <a:defRPr/>
            </a:pPr>
            <a:endParaRPr lang="cs-CZ" altLang="cs-CZ" sz="2800" dirty="0" smtClean="0">
              <a:solidFill>
                <a:srgbClr val="0070C0"/>
              </a:solidFill>
              <a:latin typeface="Corbel" pitchFamily="34" charset="0"/>
              <a:cs typeface="Calibri" pitchFamily="34" charset="0"/>
            </a:endParaRPr>
          </a:p>
          <a:p>
            <a:pPr marL="800100" lvl="1" indent="-342900" algn="just">
              <a:buFont typeface="Wingdings" panose="05000000000000000000" pitchFamily="2" charset="2"/>
              <a:buChar char="Ø"/>
              <a:defRPr/>
            </a:pPr>
            <a:r>
              <a:rPr lang="cs-CZ" altLang="cs-CZ" sz="2800" dirty="0" smtClean="0">
                <a:solidFill>
                  <a:srgbClr val="0070C0"/>
                </a:solidFill>
                <a:latin typeface="Corbel" pitchFamily="34" charset="0"/>
                <a:cs typeface="Calibri" pitchFamily="34" charset="0"/>
              </a:rPr>
              <a:t>koordinace investičních akcí a  efektivního využití investic v území </a:t>
            </a:r>
          </a:p>
          <a:p>
            <a:pPr marL="800100" lvl="1" indent="-342900" algn="just">
              <a:buFont typeface="Wingdings" panose="05000000000000000000" pitchFamily="2" charset="2"/>
              <a:buChar char="Ø"/>
              <a:defRPr/>
            </a:pPr>
            <a:endParaRPr lang="cs-CZ" altLang="cs-CZ" sz="2800" dirty="0" smtClean="0">
              <a:solidFill>
                <a:srgbClr val="0070C0"/>
              </a:solidFill>
              <a:latin typeface="Corbel" pitchFamily="34" charset="0"/>
              <a:cs typeface="Calibri" pitchFamily="34" charset="0"/>
            </a:endParaRPr>
          </a:p>
          <a:p>
            <a:pPr>
              <a:lnSpc>
                <a:spcPct val="100000"/>
              </a:lnSpc>
            </a:pPr>
            <a:endParaRPr lang="cs-CZ" sz="4000" dirty="0" smtClean="0">
              <a:solidFill>
                <a:srgbClr val="0F6FC6"/>
              </a:solidFill>
              <a:latin typeface="Corbel"/>
              <a:ea typeface="DejaVu Sans"/>
            </a:endParaRPr>
          </a:p>
          <a:p>
            <a:pPr>
              <a:lnSpc>
                <a:spcPct val="100000"/>
              </a:lnSpc>
            </a:pPr>
            <a:endParaRPr lang="cs-CZ" sz="4000" dirty="0" smtClean="0">
              <a:solidFill>
                <a:srgbClr val="0F6FC6"/>
              </a:solidFill>
              <a:latin typeface="Corbel"/>
              <a:ea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CustomShape 1"/>
          <p:cNvSpPr/>
          <p:nvPr/>
        </p:nvSpPr>
        <p:spPr>
          <a:xfrm>
            <a:off x="1141200" y="432000"/>
            <a:ext cx="9873000" cy="1353960"/>
          </a:xfrm>
          <a:prstGeom prst="rect">
            <a:avLst/>
          </a:prstGeom>
        </p:spPr>
        <p:txBody>
          <a:bodyPr lIns="90000" tIns="45000" rIns="90000" bIns="45000" anchor="ctr"/>
          <a:lstStyle/>
          <a:p>
            <a:pPr>
              <a:lnSpc>
                <a:spcPct val="90000"/>
              </a:lnSpc>
            </a:pPr>
            <a:r>
              <a:rPr lang="cs-CZ" sz="4400" b="1">
                <a:solidFill>
                  <a:srgbClr val="0F6FC6"/>
                </a:solidFill>
                <a:latin typeface="Corbel"/>
                <a:ea typeface="DejaVu Sans"/>
              </a:rPr>
              <a:t>Účel místních akčních plánů</a:t>
            </a:r>
            <a:endParaRPr/>
          </a:p>
        </p:txBody>
      </p:sp>
      <p:sp>
        <p:nvSpPr>
          <p:cNvPr id="304" name="CustomShape 2"/>
          <p:cNvSpPr/>
          <p:nvPr/>
        </p:nvSpPr>
        <p:spPr>
          <a:xfrm>
            <a:off x="576000" y="1584000"/>
            <a:ext cx="11014200" cy="4035960"/>
          </a:xfrm>
          <a:prstGeom prst="rect">
            <a:avLst/>
          </a:prstGeom>
        </p:spPr>
        <p:txBody>
          <a:bodyPr lIns="90000" tIns="45000" rIns="90000" bIns="45000"/>
          <a:lstStyle/>
          <a:p>
            <a:pPr lvl="1">
              <a:lnSpc>
                <a:spcPct val="100000"/>
              </a:lnSpc>
              <a:buSzPct val="50000"/>
              <a:buFont typeface="Wingdings" pitchFamily="2" charset="2"/>
              <a:buChar char="Ø"/>
            </a:pPr>
            <a:r>
              <a:rPr lang="cs-CZ" sz="2400" dirty="0">
                <a:solidFill>
                  <a:srgbClr val="0F6FC6"/>
                </a:solidFill>
                <a:latin typeface="Corbel"/>
                <a:ea typeface="DejaVu Sans"/>
              </a:rPr>
              <a:t>  Systémové </a:t>
            </a:r>
            <a:r>
              <a:rPr lang="cs-CZ" sz="2400" b="1" dirty="0">
                <a:solidFill>
                  <a:srgbClr val="0F6FC6"/>
                </a:solidFill>
                <a:latin typeface="Corbel"/>
                <a:ea typeface="DejaVu Sans"/>
              </a:rPr>
              <a:t>zlepšení kvality </a:t>
            </a:r>
            <a:r>
              <a:rPr lang="cs-CZ" sz="2400" dirty="0">
                <a:solidFill>
                  <a:srgbClr val="0F6FC6"/>
                </a:solidFill>
                <a:latin typeface="Corbel"/>
                <a:ea typeface="DejaVu Sans"/>
              </a:rPr>
              <a:t>škol</a:t>
            </a:r>
            <a:endParaRPr dirty="0"/>
          </a:p>
          <a:p>
            <a:pPr lvl="1">
              <a:lnSpc>
                <a:spcPct val="100000"/>
              </a:lnSpc>
              <a:buSzPct val="50000"/>
              <a:buFont typeface="Wingdings" pitchFamily="2" charset="2"/>
              <a:buChar char="Ø"/>
            </a:pPr>
            <a:r>
              <a:rPr lang="cs-CZ" sz="2400" b="1" dirty="0">
                <a:solidFill>
                  <a:srgbClr val="0F6FC6"/>
                </a:solidFill>
                <a:latin typeface="Corbel"/>
                <a:ea typeface="DejaVu Sans"/>
              </a:rPr>
              <a:t> Dostupnost</a:t>
            </a:r>
            <a:r>
              <a:rPr lang="cs-CZ" sz="2400" dirty="0">
                <a:solidFill>
                  <a:srgbClr val="0F6FC6"/>
                </a:solidFill>
                <a:latin typeface="Corbel"/>
                <a:ea typeface="DejaVu Sans"/>
              </a:rPr>
              <a:t> kvalitního vzdělávání každého dítěte</a:t>
            </a:r>
            <a:endParaRPr dirty="0"/>
          </a:p>
          <a:p>
            <a:pPr lvl="1">
              <a:lnSpc>
                <a:spcPct val="100000"/>
              </a:lnSpc>
              <a:buSzPct val="50000"/>
              <a:buFont typeface="Wingdings" pitchFamily="2" charset="2"/>
              <a:buChar char="Ø"/>
            </a:pPr>
            <a:r>
              <a:rPr lang="cs-CZ" sz="2400" dirty="0">
                <a:solidFill>
                  <a:srgbClr val="0F6FC6"/>
                </a:solidFill>
                <a:latin typeface="Corbel"/>
                <a:ea typeface="DejaVu Sans"/>
              </a:rPr>
              <a:t> Zavedení </a:t>
            </a:r>
            <a:r>
              <a:rPr lang="cs-CZ" sz="2400" b="1" dirty="0">
                <a:solidFill>
                  <a:srgbClr val="0F6FC6"/>
                </a:solidFill>
                <a:latin typeface="Corbel"/>
                <a:ea typeface="DejaVu Sans"/>
              </a:rPr>
              <a:t>priorit</a:t>
            </a:r>
            <a:r>
              <a:rPr lang="cs-CZ" sz="2400" dirty="0">
                <a:solidFill>
                  <a:srgbClr val="0F6FC6"/>
                </a:solidFill>
                <a:latin typeface="Corbel"/>
                <a:ea typeface="DejaVu Sans"/>
              </a:rPr>
              <a:t> vzdělávací politiky do praxe škol</a:t>
            </a:r>
            <a:endParaRPr dirty="0"/>
          </a:p>
          <a:p>
            <a:pPr lvl="1">
              <a:lnSpc>
                <a:spcPct val="100000"/>
              </a:lnSpc>
              <a:buSzPct val="50000"/>
              <a:buFont typeface="Wingdings" pitchFamily="2" charset="2"/>
              <a:buChar char="Ø"/>
            </a:pPr>
            <a:r>
              <a:rPr lang="cs-CZ" sz="2400" dirty="0">
                <a:solidFill>
                  <a:srgbClr val="0F6FC6"/>
                </a:solidFill>
                <a:latin typeface="Corbel"/>
                <a:ea typeface="DejaVu Sans"/>
              </a:rPr>
              <a:t> Zlepšení </a:t>
            </a:r>
            <a:r>
              <a:rPr lang="cs-CZ" sz="2400" b="1" dirty="0">
                <a:solidFill>
                  <a:srgbClr val="0F6FC6"/>
                </a:solidFill>
                <a:latin typeface="Corbel"/>
                <a:ea typeface="DejaVu Sans"/>
              </a:rPr>
              <a:t>spolupráce</a:t>
            </a:r>
            <a:r>
              <a:rPr lang="cs-CZ" sz="2400" dirty="0">
                <a:solidFill>
                  <a:srgbClr val="0F6FC6"/>
                </a:solidFill>
                <a:latin typeface="Corbel"/>
                <a:ea typeface="DejaVu Sans"/>
              </a:rPr>
              <a:t> v území</a:t>
            </a:r>
            <a:endParaRPr dirty="0"/>
          </a:p>
          <a:p>
            <a:pPr lvl="1">
              <a:lnSpc>
                <a:spcPct val="100000"/>
              </a:lnSpc>
              <a:buSzPct val="50000"/>
              <a:buFont typeface="Wingdings" pitchFamily="2" charset="2"/>
              <a:buChar char="Ø"/>
            </a:pPr>
            <a:r>
              <a:rPr lang="cs-CZ" sz="2400" dirty="0">
                <a:solidFill>
                  <a:srgbClr val="0F6FC6"/>
                </a:solidFill>
                <a:latin typeface="Corbel"/>
                <a:ea typeface="DejaVu Sans"/>
              </a:rPr>
              <a:t> Zavedení </a:t>
            </a:r>
            <a:r>
              <a:rPr lang="cs-CZ" sz="2400" b="1" dirty="0">
                <a:solidFill>
                  <a:srgbClr val="0F6FC6"/>
                </a:solidFill>
                <a:latin typeface="Corbel"/>
                <a:ea typeface="DejaVu Sans"/>
              </a:rPr>
              <a:t>metodiky</a:t>
            </a:r>
            <a:r>
              <a:rPr lang="cs-CZ" sz="2400" dirty="0">
                <a:solidFill>
                  <a:srgbClr val="0F6FC6"/>
                </a:solidFill>
                <a:latin typeface="Corbel"/>
                <a:ea typeface="DejaVu Sans"/>
              </a:rPr>
              <a:t> akčního plánování na úrovni školy a území</a:t>
            </a:r>
            <a:endParaRPr dirty="0"/>
          </a:p>
          <a:p>
            <a:pPr lvl="1">
              <a:lnSpc>
                <a:spcPct val="100000"/>
              </a:lnSpc>
              <a:buSzPct val="50000"/>
              <a:buFont typeface="Wingdings" pitchFamily="2" charset="2"/>
              <a:buChar char="Ø"/>
            </a:pPr>
            <a:r>
              <a:rPr lang="cs-CZ" sz="2400" dirty="0">
                <a:solidFill>
                  <a:srgbClr val="0F6FC6"/>
                </a:solidFill>
                <a:latin typeface="Corbel"/>
                <a:ea typeface="DejaVu Sans"/>
              </a:rPr>
              <a:t> „Objevení“ a podpora </a:t>
            </a:r>
            <a:r>
              <a:rPr lang="cs-CZ" sz="2400" b="1" dirty="0">
                <a:solidFill>
                  <a:srgbClr val="0F6FC6"/>
                </a:solidFill>
                <a:latin typeface="Corbel"/>
                <a:ea typeface="DejaVu Sans"/>
              </a:rPr>
              <a:t>systémových lídrů </a:t>
            </a:r>
            <a:r>
              <a:rPr lang="cs-CZ" sz="2400" dirty="0">
                <a:solidFill>
                  <a:srgbClr val="0F6FC6"/>
                </a:solidFill>
                <a:latin typeface="Corbel"/>
                <a:ea typeface="DejaVu Sans"/>
              </a:rPr>
              <a:t>v místě</a:t>
            </a:r>
            <a:endParaRPr dirty="0"/>
          </a:p>
          <a:p>
            <a:pPr lvl="1">
              <a:lnSpc>
                <a:spcPct val="100000"/>
              </a:lnSpc>
              <a:buSzPct val="50000"/>
              <a:buFont typeface="Wingdings" pitchFamily="2" charset="2"/>
              <a:buChar char="Ø"/>
            </a:pPr>
            <a:r>
              <a:rPr lang="cs-CZ" sz="2400" b="1" dirty="0">
                <a:solidFill>
                  <a:srgbClr val="0F6FC6"/>
                </a:solidFill>
                <a:latin typeface="Corbel"/>
                <a:ea typeface="DejaVu Sans"/>
              </a:rPr>
              <a:t> Vzdělávání dítěte jako ústřední bod</a:t>
            </a: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 marL="0" lvl="1"/>
            <a:r>
              <a:rPr lang="cs-CZ" sz="3200" b="1" u="sng" dirty="0">
                <a:solidFill>
                  <a:srgbClr val="0F6FC6"/>
                </a:solidFill>
                <a:latin typeface="Corbel"/>
                <a:ea typeface="DejaVu Sans"/>
              </a:rPr>
              <a:t>Ale hlavně: </a:t>
            </a:r>
            <a:r>
              <a:rPr lang="cs-CZ" altLang="cs-CZ" sz="2800" dirty="0" smtClean="0">
                <a:solidFill>
                  <a:srgbClr val="0070C0"/>
                </a:solidFill>
                <a:latin typeface="Corbel" pitchFamily="34" charset="0"/>
                <a:cs typeface="Calibri" pitchFamily="34" charset="0"/>
              </a:rPr>
              <a:t>V IROP a OP VVV je soulad s Místním akčními plány rozvoje vzdělávání specifickým kritériem přijatelnosti.</a:t>
            </a:r>
          </a:p>
          <a:p>
            <a:pPr>
              <a:lnSpc>
                <a:spcPct val="100000"/>
              </a:lnSpc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CustomShape 1"/>
          <p:cNvSpPr/>
          <p:nvPr/>
        </p:nvSpPr>
        <p:spPr>
          <a:xfrm>
            <a:off x="390600" y="1340640"/>
            <a:ext cx="3215520" cy="5177520"/>
          </a:xfrm>
          <a:prstGeom prst="roundRect">
            <a:avLst>
              <a:gd name="adj" fmla="val 10000"/>
            </a:avLst>
          </a:prstGeom>
          <a:solidFill>
            <a:srgbClr val="CCCCCC"/>
          </a:solidFill>
          <a:ln w="28440">
            <a:solidFill>
              <a:srgbClr val="002060"/>
            </a:solidFill>
            <a:round/>
          </a:ln>
        </p:spPr>
        <p:txBody>
          <a:bodyPr lIns="106560" tIns="106560" rIns="106560" bIns="106560" anchor="ctr"/>
          <a:lstStyle/>
          <a:p>
            <a:pPr algn="ctr">
              <a:lnSpc>
                <a:spcPct val="90000"/>
              </a:lnSpc>
            </a:pPr>
            <a:r>
              <a:rPr lang="cs-CZ" sz="2800" i="1">
                <a:solidFill>
                  <a:srgbClr val="000000"/>
                </a:solidFill>
                <a:latin typeface="Arial"/>
                <a:ea typeface="DejaVu Sans"/>
              </a:rPr>
              <a:t>Typy žadatelů</a:t>
            </a:r>
            <a:endParaRPr/>
          </a:p>
        </p:txBody>
      </p:sp>
      <p:sp>
        <p:nvSpPr>
          <p:cNvPr id="306" name="CustomShape 2"/>
          <p:cNvSpPr/>
          <p:nvPr/>
        </p:nvSpPr>
        <p:spPr>
          <a:xfrm>
            <a:off x="914400" y="2894400"/>
            <a:ext cx="2167560" cy="49680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25560">
            <a:solidFill>
              <a:srgbClr val="000000"/>
            </a:solidFill>
            <a:round/>
          </a:ln>
        </p:spPr>
        <p:txBody>
          <a:bodyPr lIns="58320" tIns="43920" rIns="58320" bIns="43920" anchor="ctr"/>
          <a:lstStyle/>
          <a:p>
            <a:pPr algn="ctr">
              <a:lnSpc>
                <a:spcPct val="90000"/>
              </a:lnSpc>
            </a:pPr>
            <a:r>
              <a:rPr lang="cs-CZ" sz="2300" b="1">
                <a:solidFill>
                  <a:srgbClr val="C00000"/>
                </a:solidFill>
                <a:latin typeface="Arial"/>
                <a:ea typeface="DejaVu Sans"/>
              </a:rPr>
              <a:t>OBEC</a:t>
            </a:r>
            <a:endParaRPr/>
          </a:p>
        </p:txBody>
      </p:sp>
      <p:sp>
        <p:nvSpPr>
          <p:cNvPr id="307" name="CustomShape 3"/>
          <p:cNvSpPr/>
          <p:nvPr/>
        </p:nvSpPr>
        <p:spPr>
          <a:xfrm>
            <a:off x="914400" y="3467880"/>
            <a:ext cx="2167560" cy="49680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25560">
            <a:solidFill>
              <a:srgbClr val="000000"/>
            </a:solidFill>
            <a:round/>
          </a:ln>
        </p:spPr>
        <p:txBody>
          <a:bodyPr lIns="58320" tIns="43920" rIns="58320" bIns="43920" anchor="ctr"/>
          <a:lstStyle/>
          <a:p>
            <a:pPr algn="ctr">
              <a:lnSpc>
                <a:spcPct val="90000"/>
              </a:lnSpc>
            </a:pPr>
            <a:r>
              <a:rPr lang="cs-CZ" sz="2300" b="1">
                <a:solidFill>
                  <a:srgbClr val="C00000"/>
                </a:solidFill>
                <a:latin typeface="Arial"/>
                <a:ea typeface="DejaVu Sans"/>
              </a:rPr>
              <a:t>ŠKOLA</a:t>
            </a:r>
            <a:endParaRPr/>
          </a:p>
        </p:txBody>
      </p:sp>
      <p:sp>
        <p:nvSpPr>
          <p:cNvPr id="308" name="CustomShape 4"/>
          <p:cNvSpPr/>
          <p:nvPr/>
        </p:nvSpPr>
        <p:spPr>
          <a:xfrm>
            <a:off x="914400" y="4041720"/>
            <a:ext cx="2167560" cy="49680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25560">
            <a:solidFill>
              <a:srgbClr val="000000"/>
            </a:solidFill>
            <a:round/>
          </a:ln>
        </p:spPr>
        <p:txBody>
          <a:bodyPr lIns="58320" tIns="43920" rIns="58320" bIns="43920" anchor="ctr"/>
          <a:lstStyle/>
          <a:p>
            <a:pPr algn="ctr">
              <a:lnSpc>
                <a:spcPct val="90000"/>
              </a:lnSpc>
            </a:pPr>
            <a:r>
              <a:rPr lang="cs-CZ" sz="2300" dirty="0">
                <a:solidFill>
                  <a:srgbClr val="FFFFFF"/>
                </a:solidFill>
                <a:latin typeface="Arial"/>
                <a:ea typeface="DejaVu Sans"/>
              </a:rPr>
              <a:t>MAS</a:t>
            </a:r>
            <a:endParaRPr dirty="0"/>
          </a:p>
        </p:txBody>
      </p:sp>
      <p:sp>
        <p:nvSpPr>
          <p:cNvPr id="309" name="CustomShape 5"/>
          <p:cNvSpPr/>
          <p:nvPr/>
        </p:nvSpPr>
        <p:spPr>
          <a:xfrm>
            <a:off x="914400" y="4615200"/>
            <a:ext cx="2167560" cy="49680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25560">
            <a:solidFill>
              <a:srgbClr val="000000"/>
            </a:solidFill>
            <a:round/>
          </a:ln>
        </p:spPr>
        <p:txBody>
          <a:bodyPr lIns="58320" tIns="43920" rIns="58320" bIns="43920" anchor="ctr"/>
          <a:lstStyle/>
          <a:p>
            <a:pPr algn="ctr">
              <a:lnSpc>
                <a:spcPct val="90000"/>
              </a:lnSpc>
            </a:pPr>
            <a:r>
              <a:rPr lang="cs-CZ" sz="2300">
                <a:solidFill>
                  <a:srgbClr val="FFFFFF"/>
                </a:solidFill>
                <a:latin typeface="Arial"/>
                <a:ea typeface="DejaVu Sans"/>
              </a:rPr>
              <a:t>SPOLEK</a:t>
            </a:r>
            <a:endParaRPr/>
          </a:p>
        </p:txBody>
      </p:sp>
      <p:sp>
        <p:nvSpPr>
          <p:cNvPr id="310" name="CustomShape 6"/>
          <p:cNvSpPr/>
          <p:nvPr/>
        </p:nvSpPr>
        <p:spPr>
          <a:xfrm>
            <a:off x="914400" y="5189040"/>
            <a:ext cx="2167560" cy="49680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25560">
            <a:solidFill>
              <a:srgbClr val="000000"/>
            </a:solidFill>
            <a:round/>
          </a:ln>
        </p:spPr>
        <p:txBody>
          <a:bodyPr lIns="58320" tIns="43920" rIns="58320" bIns="43920" anchor="ctr"/>
          <a:lstStyle/>
          <a:p>
            <a:pPr algn="ctr">
              <a:lnSpc>
                <a:spcPct val="90000"/>
              </a:lnSpc>
            </a:pPr>
            <a:r>
              <a:rPr lang="cs-CZ" sz="2300" dirty="0">
                <a:solidFill>
                  <a:srgbClr val="FFFFFF"/>
                </a:solidFill>
                <a:latin typeface="Arial"/>
                <a:ea typeface="DejaVu Sans"/>
              </a:rPr>
              <a:t>ZEMĚDĚLEC</a:t>
            </a:r>
            <a:endParaRPr dirty="0"/>
          </a:p>
        </p:txBody>
      </p:sp>
      <p:sp>
        <p:nvSpPr>
          <p:cNvPr id="311" name="CustomShape 7"/>
          <p:cNvSpPr/>
          <p:nvPr/>
        </p:nvSpPr>
        <p:spPr>
          <a:xfrm>
            <a:off x="914400" y="5762520"/>
            <a:ext cx="2167560" cy="49680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25560">
            <a:solidFill>
              <a:srgbClr val="000000"/>
            </a:solidFill>
            <a:round/>
          </a:ln>
        </p:spPr>
        <p:txBody>
          <a:bodyPr lIns="58320" tIns="43920" rIns="58320" bIns="43920" anchor="ctr"/>
          <a:lstStyle/>
          <a:p>
            <a:pPr algn="ctr">
              <a:lnSpc>
                <a:spcPct val="90000"/>
              </a:lnSpc>
            </a:pPr>
            <a:r>
              <a:rPr lang="cs-CZ" sz="2300">
                <a:solidFill>
                  <a:srgbClr val="FFFFFF"/>
                </a:solidFill>
                <a:latin typeface="Arial"/>
                <a:ea typeface="DejaVu Sans"/>
              </a:rPr>
              <a:t>PODNIKATEL</a:t>
            </a:r>
            <a:endParaRPr/>
          </a:p>
        </p:txBody>
      </p:sp>
      <p:sp>
        <p:nvSpPr>
          <p:cNvPr id="312" name="CustomShape 8"/>
          <p:cNvSpPr/>
          <p:nvPr/>
        </p:nvSpPr>
        <p:spPr>
          <a:xfrm>
            <a:off x="3815640" y="1340640"/>
            <a:ext cx="4187160" cy="5177520"/>
          </a:xfrm>
          <a:prstGeom prst="roundRect">
            <a:avLst>
              <a:gd name="adj" fmla="val 10000"/>
            </a:avLst>
          </a:prstGeom>
        </p:spPr>
        <p:txBody>
          <a:bodyPr lIns="122040" tIns="122040" rIns="122040" bIns="122040" anchor="ctr"/>
          <a:lstStyle/>
          <a:p>
            <a:pPr algn="ctr">
              <a:lnSpc>
                <a:spcPct val="90000"/>
              </a:lnSpc>
            </a:pPr>
            <a:r>
              <a:rPr lang="cs-CZ" sz="3200" i="1">
                <a:solidFill>
                  <a:srgbClr val="000000"/>
                </a:solidFill>
                <a:latin typeface="Arial"/>
                <a:ea typeface="DejaVu Sans"/>
              </a:rPr>
              <a:t>CESTA</a:t>
            </a:r>
            <a:endParaRPr/>
          </a:p>
        </p:txBody>
      </p:sp>
      <p:sp>
        <p:nvSpPr>
          <p:cNvPr id="313" name="CustomShape 9"/>
          <p:cNvSpPr/>
          <p:nvPr/>
        </p:nvSpPr>
        <p:spPr>
          <a:xfrm>
            <a:off x="5034240" y="4799160"/>
            <a:ext cx="1784520" cy="116244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25560">
            <a:solidFill>
              <a:srgbClr val="000000"/>
            </a:solidFill>
            <a:round/>
          </a:ln>
        </p:spPr>
        <p:txBody>
          <a:bodyPr lIns="58320" tIns="43920" rIns="58320" bIns="43920" anchor="ctr"/>
          <a:lstStyle/>
          <a:p>
            <a:pPr algn="ctr">
              <a:lnSpc>
                <a:spcPct val="90000"/>
              </a:lnSpc>
            </a:pPr>
            <a:r>
              <a:rPr lang="cs-CZ" sz="2300">
                <a:solidFill>
                  <a:srgbClr val="FFFFFF"/>
                </a:solidFill>
                <a:latin typeface="Arial"/>
                <a:ea typeface="DejaVu Sans"/>
              </a:rPr>
              <a:t>CLLD MAS („LEADER“)</a:t>
            </a:r>
            <a:endParaRPr/>
          </a:p>
        </p:txBody>
      </p:sp>
      <p:sp>
        <p:nvSpPr>
          <p:cNvPr id="314" name="CustomShape 10"/>
          <p:cNvSpPr/>
          <p:nvPr/>
        </p:nvSpPr>
        <p:spPr>
          <a:xfrm>
            <a:off x="8276400" y="1340640"/>
            <a:ext cx="3396240" cy="5177520"/>
          </a:xfrm>
          <a:prstGeom prst="roundRect">
            <a:avLst>
              <a:gd name="adj" fmla="val 10000"/>
            </a:avLst>
          </a:prstGeom>
          <a:solidFill>
            <a:srgbClr val="CCCCCC"/>
          </a:solidFill>
          <a:ln w="38160">
            <a:solidFill>
              <a:srgbClr val="002060"/>
            </a:solidFill>
            <a:round/>
          </a:ln>
        </p:spPr>
        <p:txBody>
          <a:bodyPr lIns="122040" tIns="122040" rIns="122040" bIns="122040" anchor="ctr"/>
          <a:lstStyle/>
          <a:p>
            <a:pPr algn="ctr">
              <a:lnSpc>
                <a:spcPct val="90000"/>
              </a:lnSpc>
            </a:pPr>
            <a:r>
              <a:rPr lang="cs-CZ" sz="3200" i="1">
                <a:solidFill>
                  <a:srgbClr val="000000"/>
                </a:solidFill>
                <a:latin typeface="Arial"/>
                <a:ea typeface="DejaVu Sans"/>
              </a:rPr>
              <a:t>Operační </a:t>
            </a:r>
            <a:r>
              <a:rPr lang="cs-CZ" sz="3200">
                <a:solidFill>
                  <a:srgbClr val="000000"/>
                </a:solidFill>
                <a:latin typeface="Arial"/>
                <a:ea typeface="DejaVu Sans"/>
              </a:rPr>
              <a:t>programy</a:t>
            </a:r>
            <a:endParaRPr/>
          </a:p>
        </p:txBody>
      </p:sp>
      <p:sp>
        <p:nvSpPr>
          <p:cNvPr id="315" name="CustomShape 11"/>
          <p:cNvSpPr/>
          <p:nvPr/>
        </p:nvSpPr>
        <p:spPr>
          <a:xfrm>
            <a:off x="8643240" y="2897280"/>
            <a:ext cx="2716920" cy="42372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25560">
            <a:solidFill>
              <a:srgbClr val="000000"/>
            </a:solidFill>
            <a:round/>
          </a:ln>
        </p:spPr>
        <p:txBody>
          <a:bodyPr lIns="58320" tIns="43920" rIns="58320" bIns="43920" anchor="ctr"/>
          <a:lstStyle/>
          <a:p>
            <a:pPr algn="ctr">
              <a:lnSpc>
                <a:spcPct val="90000"/>
              </a:lnSpc>
            </a:pPr>
            <a:r>
              <a:rPr lang="cs-CZ" sz="2300" b="1">
                <a:solidFill>
                  <a:srgbClr val="C00000"/>
                </a:solidFill>
                <a:latin typeface="Arial"/>
                <a:ea typeface="DejaVu Sans"/>
              </a:rPr>
              <a:t>IROP</a:t>
            </a:r>
            <a:endParaRPr/>
          </a:p>
        </p:txBody>
      </p:sp>
      <p:sp>
        <p:nvSpPr>
          <p:cNvPr id="316" name="CustomShape 12"/>
          <p:cNvSpPr/>
          <p:nvPr/>
        </p:nvSpPr>
        <p:spPr>
          <a:xfrm>
            <a:off x="8643240" y="3386520"/>
            <a:ext cx="2716920" cy="42372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25560">
            <a:solidFill>
              <a:srgbClr val="000000"/>
            </a:solidFill>
            <a:round/>
          </a:ln>
        </p:spPr>
        <p:txBody>
          <a:bodyPr lIns="58320" tIns="43920" rIns="58320" bIns="43920" anchor="ctr"/>
          <a:lstStyle/>
          <a:p>
            <a:pPr algn="ctr">
              <a:lnSpc>
                <a:spcPct val="90000"/>
              </a:lnSpc>
            </a:pPr>
            <a:r>
              <a:rPr lang="cs-CZ" sz="2300">
                <a:solidFill>
                  <a:srgbClr val="FFFFFF"/>
                </a:solidFill>
                <a:latin typeface="Arial"/>
                <a:ea typeface="DejaVu Sans"/>
              </a:rPr>
              <a:t>OPŽP</a:t>
            </a:r>
            <a:endParaRPr/>
          </a:p>
        </p:txBody>
      </p:sp>
      <p:sp>
        <p:nvSpPr>
          <p:cNvPr id="317" name="CustomShape 13"/>
          <p:cNvSpPr/>
          <p:nvPr/>
        </p:nvSpPr>
        <p:spPr>
          <a:xfrm>
            <a:off x="8643240" y="3875760"/>
            <a:ext cx="2716920" cy="42372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25560">
            <a:solidFill>
              <a:srgbClr val="000000"/>
            </a:solidFill>
            <a:round/>
          </a:ln>
        </p:spPr>
        <p:txBody>
          <a:bodyPr lIns="58320" tIns="43920" rIns="58320" bIns="43920" anchor="ctr"/>
          <a:lstStyle/>
          <a:p>
            <a:pPr algn="ctr">
              <a:lnSpc>
                <a:spcPct val="90000"/>
              </a:lnSpc>
            </a:pPr>
            <a:r>
              <a:rPr lang="cs-CZ" sz="2300" b="1">
                <a:solidFill>
                  <a:srgbClr val="C00000"/>
                </a:solidFill>
                <a:latin typeface="Arial"/>
                <a:ea typeface="DejaVu Sans"/>
              </a:rPr>
              <a:t>OP VVV</a:t>
            </a:r>
            <a:endParaRPr/>
          </a:p>
        </p:txBody>
      </p:sp>
      <p:sp>
        <p:nvSpPr>
          <p:cNvPr id="318" name="CustomShape 14"/>
          <p:cNvSpPr/>
          <p:nvPr/>
        </p:nvSpPr>
        <p:spPr>
          <a:xfrm>
            <a:off x="8643240" y="4365000"/>
            <a:ext cx="2716920" cy="42372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25560">
            <a:solidFill>
              <a:srgbClr val="000000"/>
            </a:solidFill>
            <a:round/>
          </a:ln>
        </p:spPr>
        <p:txBody>
          <a:bodyPr lIns="58320" tIns="43920" rIns="58320" bIns="43920" anchor="ctr"/>
          <a:lstStyle/>
          <a:p>
            <a:pPr algn="ctr">
              <a:lnSpc>
                <a:spcPct val="90000"/>
              </a:lnSpc>
            </a:pPr>
            <a:r>
              <a:rPr lang="cs-CZ" sz="2300">
                <a:solidFill>
                  <a:srgbClr val="FFFFFF"/>
                </a:solidFill>
                <a:latin typeface="Arial"/>
                <a:ea typeface="DejaVu Sans"/>
              </a:rPr>
              <a:t>OP ZAM</a:t>
            </a:r>
            <a:endParaRPr/>
          </a:p>
        </p:txBody>
      </p:sp>
      <p:sp>
        <p:nvSpPr>
          <p:cNvPr id="319" name="CustomShape 15"/>
          <p:cNvSpPr/>
          <p:nvPr/>
        </p:nvSpPr>
        <p:spPr>
          <a:xfrm>
            <a:off x="8643240" y="4854240"/>
            <a:ext cx="2716920" cy="42372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25560">
            <a:solidFill>
              <a:srgbClr val="000000"/>
            </a:solidFill>
            <a:round/>
          </a:ln>
        </p:spPr>
        <p:txBody>
          <a:bodyPr lIns="58320" tIns="43920" rIns="58320" bIns="43920" anchor="ctr"/>
          <a:lstStyle/>
          <a:p>
            <a:pPr algn="ctr">
              <a:lnSpc>
                <a:spcPct val="90000"/>
              </a:lnSpc>
            </a:pPr>
            <a:r>
              <a:rPr lang="cs-CZ" sz="2300">
                <a:solidFill>
                  <a:srgbClr val="FFFFFF"/>
                </a:solidFill>
                <a:latin typeface="Arial"/>
                <a:ea typeface="DejaVu Sans"/>
              </a:rPr>
              <a:t>OP D</a:t>
            </a:r>
            <a:endParaRPr/>
          </a:p>
        </p:txBody>
      </p:sp>
      <p:sp>
        <p:nvSpPr>
          <p:cNvPr id="320" name="CustomShape 16"/>
          <p:cNvSpPr/>
          <p:nvPr/>
        </p:nvSpPr>
        <p:spPr>
          <a:xfrm>
            <a:off x="8643240" y="5343480"/>
            <a:ext cx="2716920" cy="42372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25560">
            <a:solidFill>
              <a:srgbClr val="000000"/>
            </a:solidFill>
            <a:round/>
          </a:ln>
        </p:spPr>
        <p:txBody>
          <a:bodyPr lIns="58320" tIns="43920" rIns="58320" bIns="43920" anchor="ctr"/>
          <a:lstStyle/>
          <a:p>
            <a:pPr algn="ctr">
              <a:lnSpc>
                <a:spcPct val="90000"/>
              </a:lnSpc>
            </a:pPr>
            <a:r>
              <a:rPr lang="cs-CZ" sz="2300">
                <a:solidFill>
                  <a:srgbClr val="FFFFFF"/>
                </a:solidFill>
                <a:latin typeface="Arial"/>
                <a:ea typeface="DejaVu Sans"/>
              </a:rPr>
              <a:t>PRV</a:t>
            </a:r>
            <a:endParaRPr/>
          </a:p>
        </p:txBody>
      </p:sp>
      <p:sp>
        <p:nvSpPr>
          <p:cNvPr id="321" name="CustomShape 17"/>
          <p:cNvSpPr/>
          <p:nvPr/>
        </p:nvSpPr>
        <p:spPr>
          <a:xfrm>
            <a:off x="8643240" y="5832720"/>
            <a:ext cx="2716920" cy="42372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25560">
            <a:solidFill>
              <a:srgbClr val="000000"/>
            </a:solidFill>
            <a:round/>
          </a:ln>
        </p:spPr>
        <p:txBody>
          <a:bodyPr lIns="58320" tIns="43920" rIns="58320" bIns="43920" anchor="ctr"/>
          <a:lstStyle/>
          <a:p>
            <a:pPr algn="ctr">
              <a:lnSpc>
                <a:spcPct val="90000"/>
              </a:lnSpc>
            </a:pPr>
            <a:r>
              <a:rPr lang="cs-CZ" sz="2300">
                <a:solidFill>
                  <a:srgbClr val="FFFFFF"/>
                </a:solidFill>
                <a:latin typeface="Arial"/>
                <a:ea typeface="DejaVu Sans"/>
              </a:rPr>
              <a:t>OP ČR-PR</a:t>
            </a:r>
            <a:endParaRPr/>
          </a:p>
        </p:txBody>
      </p:sp>
      <p:sp>
        <p:nvSpPr>
          <p:cNvPr id="322" name="TextShape 18"/>
          <p:cNvSpPr txBox="1"/>
          <p:nvPr/>
        </p:nvSpPr>
        <p:spPr>
          <a:xfrm>
            <a:off x="609480" y="273600"/>
            <a:ext cx="10834920" cy="114444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cs-CZ" sz="4000" b="1">
                <a:solidFill>
                  <a:srgbClr val="0070C0"/>
                </a:solidFill>
              </a:rPr>
              <a:t>Cesta od žadatele k Operačnímu programu</a:t>
            </a:r>
            <a:endParaRPr/>
          </a:p>
        </p:txBody>
      </p:sp>
      <p:sp>
        <p:nvSpPr>
          <p:cNvPr id="323" name="CustomShape 19"/>
          <p:cNvSpPr/>
          <p:nvPr/>
        </p:nvSpPr>
        <p:spPr>
          <a:xfrm>
            <a:off x="3695760" y="3888000"/>
            <a:ext cx="502920" cy="776520"/>
          </a:xfrm>
          <a:prstGeom prst="chevron">
            <a:avLst>
              <a:gd name="adj" fmla="val 50000"/>
            </a:avLst>
          </a:prstGeom>
          <a:solidFill>
            <a:srgbClr val="4F81BD"/>
          </a:solidFill>
          <a:ln w="25560">
            <a:solidFill>
              <a:srgbClr val="3A5F8B"/>
            </a:solidFill>
            <a:round/>
          </a:ln>
        </p:spPr>
      </p:sp>
      <p:sp>
        <p:nvSpPr>
          <p:cNvPr id="324" name="CustomShape 20"/>
          <p:cNvSpPr/>
          <p:nvPr/>
        </p:nvSpPr>
        <p:spPr>
          <a:xfrm>
            <a:off x="7752240" y="3892680"/>
            <a:ext cx="418320" cy="771840"/>
          </a:xfrm>
          <a:prstGeom prst="chevron">
            <a:avLst>
              <a:gd name="adj" fmla="val 50000"/>
            </a:avLst>
          </a:prstGeom>
          <a:solidFill>
            <a:srgbClr val="4F81BD"/>
          </a:solidFill>
          <a:ln w="25560">
            <a:solidFill>
              <a:srgbClr val="3A5F8B"/>
            </a:solidFill>
            <a:round/>
          </a:ln>
        </p:spPr>
      </p:sp>
      <p:sp>
        <p:nvSpPr>
          <p:cNvPr id="325" name="CustomShape 21"/>
          <p:cNvSpPr/>
          <p:nvPr/>
        </p:nvSpPr>
        <p:spPr>
          <a:xfrm>
            <a:off x="6843240" y="5093280"/>
            <a:ext cx="1415520" cy="501120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00B050"/>
          </a:solidFill>
          <a:ln w="25560">
            <a:solidFill>
              <a:srgbClr val="3A5F8B"/>
            </a:solidFill>
            <a:round/>
          </a:ln>
        </p:spPr>
      </p:sp>
      <p:sp>
        <p:nvSpPr>
          <p:cNvPr id="326" name="CustomShape 22"/>
          <p:cNvSpPr/>
          <p:nvPr/>
        </p:nvSpPr>
        <p:spPr>
          <a:xfrm>
            <a:off x="3576600" y="5132520"/>
            <a:ext cx="1415520" cy="501120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00B050"/>
          </a:solidFill>
          <a:ln w="25560">
            <a:solidFill>
              <a:srgbClr val="3A5F8B"/>
            </a:solidFill>
            <a:round/>
          </a:ln>
        </p:spPr>
      </p:sp>
      <p:sp>
        <p:nvSpPr>
          <p:cNvPr id="327" name="CustomShape 23"/>
          <p:cNvSpPr/>
          <p:nvPr/>
        </p:nvSpPr>
        <p:spPr>
          <a:xfrm>
            <a:off x="4284360" y="2984400"/>
            <a:ext cx="1159920" cy="456120"/>
          </a:xfrm>
          <a:prstGeom prst="rect">
            <a:avLst/>
          </a:prstGeom>
          <a:solidFill>
            <a:srgbClr val="FF0000"/>
          </a:solidFill>
        </p:spPr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cs-CZ" sz="2400" b="1">
                <a:solidFill>
                  <a:srgbClr val="000000"/>
                </a:solidFill>
                <a:latin typeface="Arial"/>
                <a:ea typeface="DejaVu Sans"/>
              </a:rPr>
              <a:t>MAP</a:t>
            </a:r>
            <a:endParaRPr/>
          </a:p>
        </p:txBody>
      </p:sp>
      <p:sp>
        <p:nvSpPr>
          <p:cNvPr id="328" name="CustomShape 24"/>
          <p:cNvSpPr/>
          <p:nvPr/>
        </p:nvSpPr>
        <p:spPr>
          <a:xfrm>
            <a:off x="3576600" y="2396520"/>
            <a:ext cx="4682160" cy="501120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00B050"/>
          </a:solidFill>
          <a:ln w="25560">
            <a:solidFill>
              <a:srgbClr val="3A5F8B"/>
            </a:solidFill>
            <a:round/>
          </a:ln>
        </p:spPr>
      </p:sp>
      <p:sp>
        <p:nvSpPr>
          <p:cNvPr id="329" name="CustomShape 25"/>
          <p:cNvSpPr/>
          <p:nvPr/>
        </p:nvSpPr>
        <p:spPr>
          <a:xfrm flipV="1">
            <a:off x="8632800" y="3214440"/>
            <a:ext cx="3187800" cy="235080"/>
          </a:xfrm>
          <a:prstGeom prst="curvedConnector3">
            <a:avLst>
              <a:gd name="adj1" fmla="val 50000"/>
            </a:avLst>
          </a:prstGeom>
          <a:ln w="73080">
            <a:solidFill>
              <a:srgbClr val="00B050"/>
            </a:solidFill>
            <a:round/>
            <a:tailEnd type="triangle" w="med" len="med"/>
          </a:ln>
        </p:spPr>
      </p:sp>
      <p:sp>
        <p:nvSpPr>
          <p:cNvPr id="330" name="CustomShape 26"/>
          <p:cNvSpPr/>
          <p:nvPr/>
        </p:nvSpPr>
        <p:spPr>
          <a:xfrm rot="10800000">
            <a:off x="5445000" y="3215160"/>
            <a:ext cx="3187800" cy="855000"/>
          </a:xfrm>
          <a:prstGeom prst="curvedConnector3">
            <a:avLst>
              <a:gd name="adj1" fmla="val 50000"/>
            </a:avLst>
          </a:prstGeom>
          <a:ln w="66600">
            <a:solidFill>
              <a:srgbClr val="00B050"/>
            </a:solidFill>
            <a:round/>
            <a:tailEnd type="triangle" w="med" len="med"/>
          </a:ln>
        </p:spPr>
      </p:sp>
      <p:sp>
        <p:nvSpPr>
          <p:cNvPr id="331" name="CustomShape 27"/>
          <p:cNvSpPr/>
          <p:nvPr/>
        </p:nvSpPr>
        <p:spPr>
          <a:xfrm flipV="1">
            <a:off x="4284360" y="3642120"/>
            <a:ext cx="1177200" cy="427320"/>
          </a:xfrm>
          <a:prstGeom prst="curvedConnector3">
            <a:avLst>
              <a:gd name="adj1" fmla="val 50000"/>
            </a:avLst>
          </a:prstGeom>
          <a:ln w="73080">
            <a:solidFill>
              <a:srgbClr val="00B050"/>
            </a:solidFill>
            <a:round/>
            <a:tailEnd type="triangle" w="med" len="med"/>
          </a:ln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CustomShape 1"/>
          <p:cNvSpPr/>
          <p:nvPr/>
        </p:nvSpPr>
        <p:spPr>
          <a:xfrm>
            <a:off x="1055520" y="1124640"/>
            <a:ext cx="9964440" cy="2923560"/>
          </a:xfrm>
          <a:prstGeom prst="rect">
            <a:avLst/>
          </a:prstGeom>
        </p:spPr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cs-CZ" sz="8800" b="1">
                <a:solidFill>
                  <a:srgbClr val="0F6FC6"/>
                </a:solidFill>
                <a:latin typeface="Corbel"/>
                <a:ea typeface="DejaVu Sans"/>
              </a:rPr>
              <a:t>Místní akční plány </a:t>
            </a:r>
            <a:endParaRPr/>
          </a:p>
          <a:p>
            <a:pPr algn="ctr">
              <a:lnSpc>
                <a:spcPct val="85000"/>
              </a:lnSpc>
            </a:pPr>
            <a:r>
              <a:rPr lang="cs-CZ" sz="8800" b="1">
                <a:solidFill>
                  <a:srgbClr val="0F6FC6"/>
                </a:solidFill>
                <a:latin typeface="Corbel"/>
                <a:ea typeface="DejaVu Sans"/>
              </a:rPr>
              <a:t>pro rozvoj vzdělávání</a:t>
            </a:r>
            <a:endParaRPr/>
          </a:p>
        </p:txBody>
      </p:sp>
      <p:sp>
        <p:nvSpPr>
          <p:cNvPr id="340" name="CustomShape 2"/>
          <p:cNvSpPr/>
          <p:nvPr/>
        </p:nvSpPr>
        <p:spPr>
          <a:xfrm>
            <a:off x="1710000" y="4154400"/>
            <a:ext cx="8766720" cy="1361160"/>
          </a:xfrm>
          <a:prstGeom prst="rect">
            <a:avLst/>
          </a:prstGeom>
        </p:spPr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cs-CZ" sz="2400">
                <a:solidFill>
                  <a:srgbClr val="0F6FC6"/>
                </a:solidFill>
                <a:latin typeface="Corbel"/>
                <a:ea typeface="DejaVu Sans"/>
              </a:rPr>
              <a:t>Jak a kde vzniknou?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CustomShape 1"/>
          <p:cNvSpPr/>
          <p:nvPr/>
        </p:nvSpPr>
        <p:spPr>
          <a:xfrm>
            <a:off x="623520" y="260640"/>
            <a:ext cx="10971360" cy="114408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>
              <a:lnSpc>
                <a:spcPct val="100000"/>
              </a:lnSpc>
            </a:pPr>
            <a:r>
              <a:rPr lang="cs-CZ" sz="4400" b="1">
                <a:solidFill>
                  <a:srgbClr val="0F6FC6"/>
                </a:solidFill>
                <a:latin typeface="Corbel"/>
                <a:ea typeface="DejaVu Sans"/>
              </a:rPr>
              <a:t>Úrovně zpracování MAP</a:t>
            </a:r>
            <a:endParaRPr/>
          </a:p>
        </p:txBody>
      </p:sp>
      <p:sp>
        <p:nvSpPr>
          <p:cNvPr id="342" name="CustomShape 2"/>
          <p:cNvSpPr/>
          <p:nvPr/>
        </p:nvSpPr>
        <p:spPr>
          <a:xfrm>
            <a:off x="335520" y="1268640"/>
            <a:ext cx="11119320" cy="4716720"/>
          </a:xfrm>
          <a:prstGeom prst="rect">
            <a:avLst/>
          </a:prstGeom>
        </p:spPr>
        <p:txBody>
          <a:bodyPr wrap="none" lIns="0" tIns="0" rIns="0" bIns="0"/>
          <a:lstStyle/>
          <a:p>
            <a:pPr marL="971550" lvl="1" indent="-514350">
              <a:buAutoNum type="arabicParenR"/>
            </a:pPr>
            <a:r>
              <a:rPr lang="cs-CZ" sz="2600" b="1" dirty="0" err="1" smtClean="0">
                <a:solidFill>
                  <a:srgbClr val="0F6FC6"/>
                </a:solidFill>
                <a:latin typeface="Corbel"/>
                <a:ea typeface="DejaVu Sans"/>
              </a:rPr>
              <a:t>preMAP</a:t>
            </a:r>
            <a:r>
              <a:rPr lang="cs-CZ" sz="2600" b="1" dirty="0" smtClean="0">
                <a:solidFill>
                  <a:srgbClr val="0F6FC6"/>
                </a:solidFill>
                <a:latin typeface="Corbel"/>
                <a:ea typeface="DejaVu Sans"/>
              </a:rPr>
              <a:t> – zjednodušená verze</a:t>
            </a:r>
          </a:p>
          <a:p>
            <a:pPr marL="342900" indent="-342900">
              <a:lnSpc>
                <a:spcPct val="100000"/>
              </a:lnSpc>
            </a:pPr>
            <a:r>
              <a:rPr lang="cs-CZ" sz="2600" b="1" dirty="0" smtClean="0">
                <a:solidFill>
                  <a:srgbClr val="0F6FC6"/>
                </a:solidFill>
                <a:latin typeface="Corbel"/>
                <a:ea typeface="DejaVu Sans"/>
              </a:rPr>
              <a:t>	   	Smyslem je vytvořit místní partnerství a  posílit spolupráci</a:t>
            </a: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 marL="971550" lvl="1" indent="-514350">
              <a:buAutoNum type="arabicParenR" startAt="2"/>
            </a:pPr>
            <a:r>
              <a:rPr lang="cs-CZ" sz="2600" b="1" dirty="0" smtClean="0">
                <a:solidFill>
                  <a:schemeClr val="accent1"/>
                </a:solidFill>
                <a:latin typeface="Corbel"/>
                <a:ea typeface="DejaVu Sans"/>
              </a:rPr>
              <a:t>MAP – základní verze</a:t>
            </a:r>
          </a:p>
          <a:p>
            <a:pPr marL="342900" indent="-342900">
              <a:lnSpc>
                <a:spcPct val="100000"/>
              </a:lnSpc>
            </a:pPr>
            <a:r>
              <a:rPr lang="cs-CZ" sz="2600" b="1" dirty="0" smtClean="0">
                <a:solidFill>
                  <a:schemeClr val="accent1"/>
                </a:solidFill>
                <a:latin typeface="Corbel"/>
                <a:ea typeface="DejaVu Sans"/>
              </a:rPr>
              <a:t>		Shodnout se na prioritách v oblasti vzdělávání a připravit akční plán.</a:t>
            </a:r>
            <a:endParaRPr dirty="0">
              <a:solidFill>
                <a:schemeClr val="accent1"/>
              </a:solidFill>
            </a:endParaRPr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r>
              <a:rPr lang="cs-CZ" sz="2600" b="1" dirty="0" smtClean="0">
                <a:solidFill>
                  <a:srgbClr val="0F6FC6"/>
                </a:solidFill>
                <a:latin typeface="Corbel"/>
                <a:ea typeface="DejaVu Sans"/>
              </a:rPr>
              <a:t>        3</a:t>
            </a:r>
            <a:r>
              <a:rPr lang="cs-CZ" sz="2600" b="1" dirty="0">
                <a:solidFill>
                  <a:srgbClr val="0F6FC6"/>
                </a:solidFill>
                <a:latin typeface="Corbel"/>
                <a:ea typeface="DejaVu Sans"/>
              </a:rPr>
              <a:t>) </a:t>
            </a:r>
            <a:r>
              <a:rPr lang="cs-CZ" sz="2600" b="1" dirty="0" smtClean="0">
                <a:solidFill>
                  <a:srgbClr val="0F6FC6"/>
                </a:solidFill>
                <a:latin typeface="Corbel"/>
                <a:ea typeface="DejaVu Sans"/>
              </a:rPr>
              <a:t>  MAP+</a:t>
            </a:r>
          </a:p>
          <a:p>
            <a:pPr>
              <a:lnSpc>
                <a:spcPct val="100000"/>
              </a:lnSpc>
            </a:pPr>
            <a:r>
              <a:rPr lang="cs-CZ" sz="2600" b="1" dirty="0" smtClean="0">
                <a:solidFill>
                  <a:srgbClr val="0F6FC6"/>
                </a:solidFill>
                <a:latin typeface="Corbel"/>
                <a:ea typeface="DejaVu Sans"/>
              </a:rPr>
              <a:t>	Realizovat naplánované aktivity a rozvíjet akční plánování</a:t>
            </a:r>
            <a:endParaRPr dirty="0"/>
          </a:p>
          <a:p>
            <a:pPr>
              <a:lnSpc>
                <a:spcPct val="100000"/>
              </a:lnSpc>
            </a:pPr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CustomShape 1"/>
          <p:cNvSpPr/>
          <p:nvPr/>
        </p:nvSpPr>
        <p:spPr>
          <a:xfrm>
            <a:off x="700200" y="2124000"/>
            <a:ext cx="2896560" cy="1158480"/>
          </a:xfrm>
          <a:prstGeom prst="chevron">
            <a:avLst>
              <a:gd name="adj" fmla="val 50000"/>
            </a:avLst>
          </a:prstGeom>
          <a:gradFill>
            <a:gsLst>
              <a:gs pos="0">
                <a:srgbClr val="397BCA"/>
              </a:gs>
              <a:gs pos="50000">
                <a:srgbClr val="2E5F99"/>
              </a:gs>
              <a:gs pos="100000">
                <a:srgbClr val="397BCA"/>
              </a:gs>
            </a:gsLst>
            <a:lin ang="16200000"/>
          </a:gradFill>
        </p:spPr>
        <p:txBody>
          <a:bodyPr lIns="104040" tIns="34560" rIns="34560" bIns="34560" anchor="ctr"/>
          <a:lstStyle/>
          <a:p>
            <a:pPr algn="ctr">
              <a:lnSpc>
                <a:spcPct val="90000"/>
              </a:lnSpc>
            </a:pPr>
            <a:r>
              <a:rPr lang="cs-CZ" sz="2600" dirty="0">
                <a:solidFill>
                  <a:srgbClr val="FFFFFF"/>
                </a:solidFill>
                <a:latin typeface="Corbel"/>
                <a:ea typeface="DejaVu Sans"/>
              </a:rPr>
              <a:t>1) </a:t>
            </a:r>
            <a:r>
              <a:rPr lang="cs-CZ" sz="2600" dirty="0" smtClean="0">
                <a:solidFill>
                  <a:srgbClr val="FFFFFF"/>
                </a:solidFill>
                <a:latin typeface="Corbel"/>
                <a:ea typeface="DejaVu Sans"/>
              </a:rPr>
              <a:t>Rozvoj partnerství</a:t>
            </a:r>
            <a:endParaRPr dirty="0"/>
          </a:p>
        </p:txBody>
      </p:sp>
      <p:sp>
        <p:nvSpPr>
          <p:cNvPr id="344" name="CustomShape 2"/>
          <p:cNvSpPr/>
          <p:nvPr/>
        </p:nvSpPr>
        <p:spPr>
          <a:xfrm>
            <a:off x="3301200" y="2121840"/>
            <a:ext cx="2896560" cy="1158480"/>
          </a:xfrm>
          <a:prstGeom prst="chevron">
            <a:avLst>
              <a:gd name="adj" fmla="val 50000"/>
            </a:avLst>
          </a:prstGeom>
          <a:gradFill>
            <a:gsLst>
              <a:gs pos="0">
                <a:srgbClr val="397BCA"/>
              </a:gs>
              <a:gs pos="50000">
                <a:srgbClr val="2E5F99"/>
              </a:gs>
              <a:gs pos="100000">
                <a:srgbClr val="397BCA"/>
              </a:gs>
            </a:gsLst>
            <a:lin ang="16200000"/>
          </a:gradFill>
        </p:spPr>
        <p:txBody>
          <a:bodyPr lIns="104040" tIns="34560" rIns="34560" bIns="34560" anchor="ctr"/>
          <a:lstStyle/>
          <a:p>
            <a:pPr algn="ctr">
              <a:lnSpc>
                <a:spcPct val="90000"/>
              </a:lnSpc>
            </a:pPr>
            <a:r>
              <a:rPr lang="cs-CZ" sz="2600" dirty="0">
                <a:solidFill>
                  <a:srgbClr val="FFFFFF"/>
                </a:solidFill>
                <a:latin typeface="Corbel"/>
                <a:ea typeface="DejaVu Sans"/>
              </a:rPr>
              <a:t>2) Dohoda o prioritách</a:t>
            </a:r>
            <a:endParaRPr dirty="0"/>
          </a:p>
        </p:txBody>
      </p:sp>
      <p:sp>
        <p:nvSpPr>
          <p:cNvPr id="345" name="CustomShape 3"/>
          <p:cNvSpPr/>
          <p:nvPr/>
        </p:nvSpPr>
        <p:spPr>
          <a:xfrm>
            <a:off x="5915160" y="2124000"/>
            <a:ext cx="2896560" cy="1158480"/>
          </a:xfrm>
          <a:prstGeom prst="chevron">
            <a:avLst>
              <a:gd name="adj" fmla="val 50000"/>
            </a:avLst>
          </a:prstGeom>
          <a:gradFill>
            <a:gsLst>
              <a:gs pos="0">
                <a:srgbClr val="397BCA"/>
              </a:gs>
              <a:gs pos="50000">
                <a:srgbClr val="2E5F99"/>
              </a:gs>
              <a:gs pos="100000">
                <a:srgbClr val="397BCA"/>
              </a:gs>
            </a:gsLst>
            <a:lin ang="16200000"/>
          </a:gradFill>
        </p:spPr>
        <p:txBody>
          <a:bodyPr lIns="104040" tIns="34560" rIns="34560" bIns="34560" anchor="ctr"/>
          <a:lstStyle/>
          <a:p>
            <a:pPr algn="ctr">
              <a:lnSpc>
                <a:spcPct val="90000"/>
              </a:lnSpc>
            </a:pPr>
            <a:r>
              <a:rPr lang="cs-CZ" sz="2600">
                <a:solidFill>
                  <a:srgbClr val="FFFFFF"/>
                </a:solidFill>
                <a:latin typeface="Corbel"/>
                <a:ea typeface="DejaVu Sans"/>
              </a:rPr>
              <a:t>3) Akční plánování</a:t>
            </a:r>
            <a:endParaRPr/>
          </a:p>
        </p:txBody>
      </p:sp>
      <p:sp>
        <p:nvSpPr>
          <p:cNvPr id="346" name="CustomShape 4"/>
          <p:cNvSpPr/>
          <p:nvPr/>
        </p:nvSpPr>
        <p:spPr>
          <a:xfrm>
            <a:off x="8522640" y="2124000"/>
            <a:ext cx="2896560" cy="1158480"/>
          </a:xfrm>
          <a:prstGeom prst="chevron">
            <a:avLst>
              <a:gd name="adj" fmla="val 50000"/>
            </a:avLst>
          </a:prstGeom>
          <a:gradFill>
            <a:gsLst>
              <a:gs pos="0">
                <a:srgbClr val="397BCA"/>
              </a:gs>
              <a:gs pos="50000">
                <a:srgbClr val="2E5F99"/>
              </a:gs>
              <a:gs pos="100000">
                <a:srgbClr val="397BCA"/>
              </a:gs>
            </a:gsLst>
            <a:lin ang="16200000"/>
          </a:gradFill>
        </p:spPr>
        <p:txBody>
          <a:bodyPr lIns="104040" tIns="34560" rIns="34560" bIns="34560" anchor="ctr"/>
          <a:lstStyle/>
          <a:p>
            <a:pPr algn="ctr">
              <a:lnSpc>
                <a:spcPct val="90000"/>
              </a:lnSpc>
            </a:pPr>
            <a:r>
              <a:rPr lang="cs-CZ" sz="2600">
                <a:solidFill>
                  <a:srgbClr val="FFFFFF"/>
                </a:solidFill>
                <a:latin typeface="Corbel"/>
                <a:ea typeface="DejaVu Sans"/>
              </a:rPr>
              <a:t>4) Realizace plánu</a:t>
            </a:r>
            <a:endParaRPr/>
          </a:p>
        </p:txBody>
      </p:sp>
      <p:sp>
        <p:nvSpPr>
          <p:cNvPr id="347" name="CustomShape 5"/>
          <p:cNvSpPr/>
          <p:nvPr/>
        </p:nvSpPr>
        <p:spPr>
          <a:xfrm>
            <a:off x="754920" y="3573000"/>
            <a:ext cx="2721600" cy="431640"/>
          </a:xfrm>
          <a:prstGeom prst="chevron">
            <a:avLst>
              <a:gd name="adj" fmla="val 50000"/>
            </a:avLst>
          </a:prstGeom>
          <a:solidFill>
            <a:srgbClr val="C00000"/>
          </a:solidFill>
        </p:spPr>
        <p:txBody>
          <a:bodyPr lIns="108000" tIns="36000" rIns="36000" bIns="36000" anchor="ctr"/>
          <a:lstStyle/>
          <a:p>
            <a:pPr algn="ctr">
              <a:lnSpc>
                <a:spcPct val="90000"/>
              </a:lnSpc>
            </a:pPr>
            <a:r>
              <a:rPr lang="cs-CZ" sz="2700">
                <a:solidFill>
                  <a:srgbClr val="FFFFFF"/>
                </a:solidFill>
                <a:latin typeface="Arial"/>
                <a:ea typeface="DejaVu Sans"/>
              </a:rPr>
              <a:t>preMAP</a:t>
            </a:r>
            <a:endParaRPr/>
          </a:p>
        </p:txBody>
      </p:sp>
      <p:sp>
        <p:nvSpPr>
          <p:cNvPr id="348" name="CustomShape 6"/>
          <p:cNvSpPr/>
          <p:nvPr/>
        </p:nvSpPr>
        <p:spPr>
          <a:xfrm>
            <a:off x="3418200" y="3573000"/>
            <a:ext cx="2721600" cy="431640"/>
          </a:xfrm>
          <a:prstGeom prst="chevron">
            <a:avLst>
              <a:gd name="adj" fmla="val 50000"/>
            </a:avLst>
          </a:prstGeom>
          <a:gradFill>
            <a:gsLst>
              <a:gs pos="0">
                <a:srgbClr val="34B3D5"/>
              </a:gs>
              <a:gs pos="50000">
                <a:srgbClr val="2988A1"/>
              </a:gs>
              <a:gs pos="100000">
                <a:srgbClr val="34B3D5"/>
              </a:gs>
            </a:gsLst>
            <a:lin ang="16200000"/>
          </a:gradFill>
        </p:spPr>
        <p:txBody>
          <a:bodyPr lIns="108000" tIns="36000" rIns="36000" bIns="36000" anchor="ctr"/>
          <a:lstStyle/>
          <a:p>
            <a:pPr algn="ctr">
              <a:lnSpc>
                <a:spcPct val="90000"/>
              </a:lnSpc>
            </a:pPr>
            <a:r>
              <a:rPr lang="cs-CZ" sz="2700">
                <a:solidFill>
                  <a:srgbClr val="FFFFFF"/>
                </a:solidFill>
                <a:latin typeface="Arial"/>
                <a:ea typeface="DejaVu Sans"/>
              </a:rPr>
              <a:t>preMAP</a:t>
            </a:r>
            <a:endParaRPr/>
          </a:p>
        </p:txBody>
      </p:sp>
      <p:sp>
        <p:nvSpPr>
          <p:cNvPr id="349" name="CustomShape 7"/>
          <p:cNvSpPr/>
          <p:nvPr/>
        </p:nvSpPr>
        <p:spPr>
          <a:xfrm>
            <a:off x="5527800" y="3573000"/>
            <a:ext cx="2721600" cy="431640"/>
          </a:xfrm>
          <a:prstGeom prst="chevron">
            <a:avLst>
              <a:gd name="adj" fmla="val 50000"/>
            </a:avLst>
          </a:prstGeom>
        </p:spPr>
      </p:sp>
      <p:sp>
        <p:nvSpPr>
          <p:cNvPr id="350" name="CustomShape 8"/>
          <p:cNvSpPr/>
          <p:nvPr/>
        </p:nvSpPr>
        <p:spPr>
          <a:xfrm>
            <a:off x="7977600" y="3573000"/>
            <a:ext cx="2721600" cy="431640"/>
          </a:xfrm>
          <a:prstGeom prst="chevron">
            <a:avLst>
              <a:gd name="adj" fmla="val 50000"/>
            </a:avLst>
          </a:prstGeom>
        </p:spPr>
      </p:sp>
      <p:sp>
        <p:nvSpPr>
          <p:cNvPr id="351" name="CustomShape 9"/>
          <p:cNvSpPr/>
          <p:nvPr/>
        </p:nvSpPr>
        <p:spPr>
          <a:xfrm>
            <a:off x="1420200" y="4221000"/>
            <a:ext cx="2702160" cy="402120"/>
          </a:xfrm>
          <a:prstGeom prst="chevron">
            <a:avLst>
              <a:gd name="adj" fmla="val 50000"/>
            </a:avLst>
          </a:prstGeom>
        </p:spPr>
      </p:sp>
      <p:sp>
        <p:nvSpPr>
          <p:cNvPr id="352" name="CustomShape 10"/>
          <p:cNvSpPr/>
          <p:nvPr/>
        </p:nvSpPr>
        <p:spPr>
          <a:xfrm>
            <a:off x="3513960" y="4221000"/>
            <a:ext cx="2702160" cy="402120"/>
          </a:xfrm>
          <a:prstGeom prst="chevron">
            <a:avLst>
              <a:gd name="adj" fmla="val 50000"/>
            </a:avLst>
          </a:prstGeom>
          <a:solidFill>
            <a:srgbClr val="C00000"/>
          </a:solidFill>
        </p:spPr>
        <p:txBody>
          <a:bodyPr lIns="100080" tIns="33480" rIns="33480" bIns="33480" anchor="ctr"/>
          <a:lstStyle/>
          <a:p>
            <a:pPr algn="ctr">
              <a:lnSpc>
                <a:spcPct val="90000"/>
              </a:lnSpc>
            </a:pPr>
            <a:r>
              <a:rPr lang="cs-CZ" sz="2500">
                <a:solidFill>
                  <a:srgbClr val="FFFFFF"/>
                </a:solidFill>
                <a:latin typeface="Arial"/>
                <a:ea typeface="DejaVu Sans"/>
              </a:rPr>
              <a:t>MAP</a:t>
            </a:r>
            <a:endParaRPr/>
          </a:p>
        </p:txBody>
      </p:sp>
      <p:sp>
        <p:nvSpPr>
          <p:cNvPr id="353" name="CustomShape 11"/>
          <p:cNvSpPr/>
          <p:nvPr/>
        </p:nvSpPr>
        <p:spPr>
          <a:xfrm>
            <a:off x="6189480" y="4221000"/>
            <a:ext cx="2702160" cy="402120"/>
          </a:xfrm>
          <a:prstGeom prst="chevron">
            <a:avLst>
              <a:gd name="adj" fmla="val 50000"/>
            </a:avLst>
          </a:prstGeom>
          <a:solidFill>
            <a:srgbClr val="C00000"/>
          </a:solidFill>
        </p:spPr>
        <p:txBody>
          <a:bodyPr lIns="100080" tIns="33480" rIns="33480" bIns="33480" anchor="ctr"/>
          <a:lstStyle/>
          <a:p>
            <a:pPr algn="ctr">
              <a:lnSpc>
                <a:spcPct val="90000"/>
              </a:lnSpc>
            </a:pPr>
            <a:r>
              <a:rPr lang="cs-CZ" sz="2500">
                <a:solidFill>
                  <a:srgbClr val="FFFFFF"/>
                </a:solidFill>
                <a:latin typeface="Arial"/>
                <a:ea typeface="DejaVu Sans"/>
              </a:rPr>
              <a:t>MAP</a:t>
            </a:r>
            <a:endParaRPr/>
          </a:p>
        </p:txBody>
      </p:sp>
      <p:sp>
        <p:nvSpPr>
          <p:cNvPr id="354" name="CustomShape 12"/>
          <p:cNvSpPr/>
          <p:nvPr/>
        </p:nvSpPr>
        <p:spPr>
          <a:xfrm>
            <a:off x="8717400" y="4221000"/>
            <a:ext cx="2702160" cy="402120"/>
          </a:xfrm>
          <a:prstGeom prst="chevron">
            <a:avLst>
              <a:gd name="adj" fmla="val 50000"/>
            </a:avLst>
          </a:prstGeom>
        </p:spPr>
      </p:sp>
      <p:sp>
        <p:nvSpPr>
          <p:cNvPr id="355" name="CustomShape 13"/>
          <p:cNvSpPr/>
          <p:nvPr/>
        </p:nvSpPr>
        <p:spPr>
          <a:xfrm>
            <a:off x="1636200" y="4869000"/>
            <a:ext cx="2643840" cy="431640"/>
          </a:xfrm>
          <a:prstGeom prst="chevron">
            <a:avLst>
              <a:gd name="adj" fmla="val 50000"/>
            </a:avLst>
          </a:prstGeom>
        </p:spPr>
      </p:sp>
      <p:sp>
        <p:nvSpPr>
          <p:cNvPr id="356" name="CustomShape 14"/>
          <p:cNvSpPr/>
          <p:nvPr/>
        </p:nvSpPr>
        <p:spPr>
          <a:xfrm>
            <a:off x="3486240" y="4869000"/>
            <a:ext cx="2643840" cy="431640"/>
          </a:xfrm>
          <a:prstGeom prst="chevron">
            <a:avLst>
              <a:gd name="adj" fmla="val 50000"/>
            </a:avLst>
          </a:prstGeom>
          <a:ln>
            <a:solidFill>
              <a:srgbClr val="4F81BD"/>
            </a:solidFill>
          </a:ln>
        </p:spPr>
        <p:txBody>
          <a:bodyPr lIns="108000" tIns="36000" rIns="36000" bIns="36000" anchor="ctr"/>
          <a:lstStyle/>
          <a:p>
            <a:pPr algn="ctr">
              <a:lnSpc>
                <a:spcPct val="90000"/>
              </a:lnSpc>
            </a:pPr>
            <a:r>
              <a:rPr lang="cs-CZ" sz="2700">
                <a:solidFill>
                  <a:srgbClr val="4F81BD"/>
                </a:solidFill>
                <a:latin typeface="Arial"/>
                <a:ea typeface="DejaVu Sans"/>
              </a:rPr>
              <a:t>MAP+</a:t>
            </a:r>
            <a:endParaRPr/>
          </a:p>
        </p:txBody>
      </p:sp>
      <p:sp>
        <p:nvSpPr>
          <p:cNvPr id="357" name="CustomShape 15"/>
          <p:cNvSpPr/>
          <p:nvPr/>
        </p:nvSpPr>
        <p:spPr>
          <a:xfrm>
            <a:off x="6157800" y="4869000"/>
            <a:ext cx="2643840" cy="431640"/>
          </a:xfrm>
          <a:prstGeom prst="chevron">
            <a:avLst>
              <a:gd name="adj" fmla="val 50000"/>
            </a:avLst>
          </a:prstGeom>
          <a:gradFill>
            <a:gsLst>
              <a:gs pos="0">
                <a:srgbClr val="34B3D5"/>
              </a:gs>
              <a:gs pos="50000">
                <a:srgbClr val="2988A1"/>
              </a:gs>
              <a:gs pos="100000">
                <a:srgbClr val="34B3D5"/>
              </a:gs>
            </a:gsLst>
            <a:lin ang="16200000"/>
          </a:gradFill>
        </p:spPr>
        <p:txBody>
          <a:bodyPr lIns="108000" tIns="36000" rIns="36000" bIns="36000" anchor="ctr"/>
          <a:lstStyle/>
          <a:p>
            <a:pPr algn="ctr">
              <a:lnSpc>
                <a:spcPct val="90000"/>
              </a:lnSpc>
            </a:pPr>
            <a:r>
              <a:rPr lang="cs-CZ" sz="2700">
                <a:solidFill>
                  <a:srgbClr val="FFFFFF"/>
                </a:solidFill>
                <a:latin typeface="Arial"/>
                <a:ea typeface="DejaVu Sans"/>
              </a:rPr>
              <a:t>MAP+</a:t>
            </a:r>
            <a:endParaRPr/>
          </a:p>
        </p:txBody>
      </p:sp>
      <p:sp>
        <p:nvSpPr>
          <p:cNvPr id="358" name="CustomShape 16"/>
          <p:cNvSpPr/>
          <p:nvPr/>
        </p:nvSpPr>
        <p:spPr>
          <a:xfrm>
            <a:off x="8780400" y="4869000"/>
            <a:ext cx="2643840" cy="431640"/>
          </a:xfrm>
          <a:prstGeom prst="chevron">
            <a:avLst>
              <a:gd name="adj" fmla="val 50000"/>
            </a:avLst>
          </a:prstGeom>
          <a:gradFill>
            <a:gsLst>
              <a:gs pos="0">
                <a:srgbClr val="34B3D5"/>
              </a:gs>
              <a:gs pos="50000">
                <a:srgbClr val="2988A1"/>
              </a:gs>
              <a:gs pos="100000">
                <a:srgbClr val="34B3D5"/>
              </a:gs>
            </a:gsLst>
            <a:lin ang="16200000"/>
          </a:gradFill>
        </p:spPr>
        <p:txBody>
          <a:bodyPr lIns="108000" tIns="36000" rIns="36000" bIns="36000" anchor="ctr"/>
          <a:lstStyle/>
          <a:p>
            <a:pPr algn="ctr">
              <a:lnSpc>
                <a:spcPct val="90000"/>
              </a:lnSpc>
            </a:pPr>
            <a:r>
              <a:rPr lang="cs-CZ" sz="2700">
                <a:solidFill>
                  <a:srgbClr val="FFFFFF"/>
                </a:solidFill>
                <a:latin typeface="Arial"/>
                <a:ea typeface="DejaVu Sans"/>
              </a:rPr>
              <a:t>MAP+</a:t>
            </a:r>
            <a:endParaRPr/>
          </a:p>
        </p:txBody>
      </p:sp>
      <p:sp>
        <p:nvSpPr>
          <p:cNvPr id="359" name="CustomShape 17"/>
          <p:cNvSpPr/>
          <p:nvPr/>
        </p:nvSpPr>
        <p:spPr>
          <a:xfrm>
            <a:off x="623520" y="260640"/>
            <a:ext cx="10971360" cy="114408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>
              <a:lnSpc>
                <a:spcPct val="100000"/>
              </a:lnSpc>
            </a:pPr>
            <a:r>
              <a:rPr lang="cs-CZ" sz="4400" b="1">
                <a:solidFill>
                  <a:srgbClr val="0F6FC6"/>
                </a:solidFill>
                <a:latin typeface="Corbel"/>
                <a:ea typeface="DejaVu Sans"/>
              </a:rPr>
              <a:t>Úrovně zpracování MAP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CustomShape 1"/>
          <p:cNvSpPr/>
          <p:nvPr/>
        </p:nvSpPr>
        <p:spPr>
          <a:xfrm>
            <a:off x="609480" y="273600"/>
            <a:ext cx="10971360" cy="7779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cs-CZ" sz="4400" b="1" dirty="0">
                <a:solidFill>
                  <a:srgbClr val="0F6FC6"/>
                </a:solidFill>
                <a:latin typeface="Corbel"/>
                <a:ea typeface="DejaVu Sans"/>
              </a:rPr>
              <a:t>Struktura MAP</a:t>
            </a:r>
            <a:endParaRPr dirty="0"/>
          </a:p>
        </p:txBody>
      </p:sp>
      <p:sp>
        <p:nvSpPr>
          <p:cNvPr id="363" name="CustomShape 2"/>
          <p:cNvSpPr/>
          <p:nvPr/>
        </p:nvSpPr>
        <p:spPr>
          <a:xfrm>
            <a:off x="335520" y="1052640"/>
            <a:ext cx="11592360" cy="554364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100000"/>
              </a:lnSpc>
              <a:buFont typeface="Arial"/>
              <a:buAutoNum type="arabicParenR"/>
            </a:pPr>
            <a:r>
              <a:rPr lang="cs-CZ" sz="2400" b="1" dirty="0">
                <a:solidFill>
                  <a:srgbClr val="0F6FC6"/>
                </a:solidFill>
                <a:latin typeface="Corbel"/>
                <a:ea typeface="DejaVu Sans"/>
              </a:rPr>
              <a:t>  Analytická část</a:t>
            </a:r>
            <a:endParaRPr dirty="0"/>
          </a:p>
          <a:p>
            <a:pPr>
              <a:lnSpc>
                <a:spcPct val="100000"/>
              </a:lnSpc>
              <a:buFont typeface="Arial"/>
              <a:buAutoNum type="arabicParenR"/>
            </a:pPr>
            <a:r>
              <a:rPr lang="cs-CZ" sz="2400" b="1" dirty="0">
                <a:solidFill>
                  <a:srgbClr val="0F6FC6"/>
                </a:solidFill>
                <a:latin typeface="Corbel"/>
                <a:ea typeface="DejaVu Sans"/>
              </a:rPr>
              <a:t>  Strategický rámec MAP</a:t>
            </a:r>
            <a:endParaRPr dirty="0"/>
          </a:p>
          <a:p>
            <a:pPr>
              <a:lnSpc>
                <a:spcPct val="100000"/>
              </a:lnSpc>
            </a:pPr>
            <a:r>
              <a:rPr lang="cs-CZ" sz="2400" b="1" dirty="0">
                <a:solidFill>
                  <a:srgbClr val="0F6FC6"/>
                </a:solidFill>
                <a:latin typeface="Corbel"/>
                <a:ea typeface="DejaVu Sans"/>
              </a:rPr>
              <a:t>3)  Opatření</a:t>
            </a: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r>
              <a:rPr lang="cs-CZ" sz="2400" dirty="0">
                <a:solidFill>
                  <a:srgbClr val="0F6FC6"/>
                </a:solidFill>
                <a:latin typeface="Corbel"/>
                <a:ea typeface="DejaVu Sans"/>
              </a:rPr>
              <a:t>Opatření bude zpracováno v následující </a:t>
            </a:r>
            <a:r>
              <a:rPr lang="cs-CZ" sz="2400" b="1" dirty="0">
                <a:solidFill>
                  <a:srgbClr val="0F6FC6"/>
                </a:solidFill>
                <a:latin typeface="Corbel"/>
                <a:ea typeface="DejaVu Sans"/>
              </a:rPr>
              <a:t>struktuře</a:t>
            </a:r>
            <a:r>
              <a:rPr lang="cs-CZ" sz="2400" dirty="0">
                <a:solidFill>
                  <a:srgbClr val="0F6FC6"/>
                </a:solidFill>
                <a:latin typeface="Corbel"/>
                <a:ea typeface="DejaVu Sans"/>
              </a:rPr>
              <a:t>:</a:t>
            </a:r>
            <a:endParaRPr dirty="0"/>
          </a:p>
          <a:p>
            <a:pPr>
              <a:lnSpc>
                <a:spcPct val="140000"/>
              </a:lnSpc>
              <a:buFont typeface="Wingdings" charset="2"/>
              <a:buChar char=""/>
            </a:pPr>
            <a:r>
              <a:rPr lang="cs-CZ" sz="2400" dirty="0">
                <a:solidFill>
                  <a:srgbClr val="0F6FC6"/>
                </a:solidFill>
                <a:latin typeface="Corbel"/>
                <a:ea typeface="DejaVu Sans"/>
              </a:rPr>
              <a:t> Odůvodnění výběru opatření na základě místní analýzy</a:t>
            </a:r>
            <a:endParaRPr dirty="0"/>
          </a:p>
          <a:p>
            <a:pPr>
              <a:lnSpc>
                <a:spcPct val="140000"/>
              </a:lnSpc>
              <a:buFont typeface="Wingdings" charset="2"/>
              <a:buChar char=""/>
            </a:pPr>
            <a:r>
              <a:rPr lang="cs-CZ" sz="2400" dirty="0">
                <a:solidFill>
                  <a:srgbClr val="0F6FC6"/>
                </a:solidFill>
                <a:latin typeface="Corbel"/>
                <a:ea typeface="DejaVu Sans"/>
              </a:rPr>
              <a:t> Cíl opatření: čeho chceme dosáhnout v tomto opatření</a:t>
            </a:r>
            <a:endParaRPr dirty="0"/>
          </a:p>
          <a:p>
            <a:pPr>
              <a:lnSpc>
                <a:spcPct val="140000"/>
              </a:lnSpc>
              <a:buFont typeface="Wingdings" charset="2"/>
              <a:buChar char=""/>
            </a:pPr>
            <a:r>
              <a:rPr lang="cs-CZ" sz="2400" dirty="0">
                <a:solidFill>
                  <a:srgbClr val="0F6FC6"/>
                </a:solidFill>
                <a:latin typeface="Corbel"/>
                <a:ea typeface="DejaVu Sans"/>
              </a:rPr>
              <a:t> Popis kroků k naplnění cíle – aktivity</a:t>
            </a:r>
            <a:endParaRPr dirty="0"/>
          </a:p>
          <a:p>
            <a:pPr>
              <a:lnSpc>
                <a:spcPct val="140000"/>
              </a:lnSpc>
            </a:pPr>
            <a:r>
              <a:rPr lang="cs-CZ" sz="2400" dirty="0">
                <a:solidFill>
                  <a:srgbClr val="0F6FC6"/>
                </a:solidFill>
                <a:latin typeface="Corbel"/>
                <a:ea typeface="DejaVu Sans"/>
              </a:rPr>
              <a:t>	Aktivity jednotlivých škol – jaké aktivity poběží ve školách</a:t>
            </a:r>
            <a:endParaRPr dirty="0"/>
          </a:p>
          <a:p>
            <a:pPr>
              <a:lnSpc>
                <a:spcPct val="140000"/>
              </a:lnSpc>
            </a:pPr>
            <a:r>
              <a:rPr lang="cs-CZ" sz="2400" dirty="0">
                <a:solidFill>
                  <a:srgbClr val="0F6FC6"/>
                </a:solidFill>
                <a:latin typeface="Corbel"/>
                <a:ea typeface="DejaVu Sans"/>
              </a:rPr>
              <a:t>	Aktivity spolupráce – jaké aktivity je nutné dělat ve spolupráci</a:t>
            </a:r>
            <a:endParaRPr dirty="0"/>
          </a:p>
          <a:p>
            <a:pPr>
              <a:lnSpc>
                <a:spcPct val="140000"/>
              </a:lnSpc>
            </a:pPr>
            <a:r>
              <a:rPr lang="cs-CZ" sz="2400" dirty="0">
                <a:solidFill>
                  <a:srgbClr val="0F6FC6"/>
                </a:solidFill>
                <a:latin typeface="Corbel"/>
                <a:ea typeface="DejaVu Sans"/>
              </a:rPr>
              <a:t>	Infrastruktura – jaká infrastruktura je potřebná k realizaci aktivit</a:t>
            </a:r>
            <a:endParaRPr dirty="0"/>
          </a:p>
          <a:p>
            <a:pPr>
              <a:lnSpc>
                <a:spcPct val="140000"/>
              </a:lnSpc>
            </a:pPr>
            <a:endParaRPr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CustomShape 1"/>
          <p:cNvSpPr/>
          <p:nvPr/>
        </p:nvSpPr>
        <p:spPr>
          <a:xfrm>
            <a:off x="551520" y="17640"/>
            <a:ext cx="11088000" cy="1353960"/>
          </a:xfrm>
          <a:prstGeom prst="rect">
            <a:avLst/>
          </a:prstGeom>
        </p:spPr>
        <p:txBody>
          <a:bodyPr lIns="90000" tIns="45000" rIns="90000" bIns="45000" anchor="ctr"/>
          <a:lstStyle/>
          <a:p>
            <a:pPr algn="ctr">
              <a:lnSpc>
                <a:spcPct val="90000"/>
              </a:lnSpc>
            </a:pPr>
            <a:r>
              <a:rPr lang="cs-CZ" sz="4400" b="1" dirty="0" smtClean="0">
                <a:solidFill>
                  <a:srgbClr val="0F6FC6"/>
                </a:solidFill>
                <a:latin typeface="Corbel"/>
                <a:ea typeface="DejaVu Sans"/>
              </a:rPr>
              <a:t>Povinná opatření MAP</a:t>
            </a:r>
            <a:endParaRPr dirty="0"/>
          </a:p>
        </p:txBody>
      </p:sp>
      <p:sp>
        <p:nvSpPr>
          <p:cNvPr id="367" name="CustomShape 2"/>
          <p:cNvSpPr/>
          <p:nvPr/>
        </p:nvSpPr>
        <p:spPr>
          <a:xfrm>
            <a:off x="335520" y="1124640"/>
            <a:ext cx="11390760" cy="1296248"/>
          </a:xfrm>
          <a:prstGeom prst="rect">
            <a:avLst/>
          </a:prstGeom>
        </p:spPr>
        <p:txBody>
          <a:bodyPr lIns="90000" tIns="45000" rIns="90000" bIns="45000"/>
          <a:lstStyle/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Předškolní vzdělávání a péče: dostupnost – inkluze – kvalita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Čtenářská a matematická gramotnost v základním vzdělávání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cs-CZ" sz="2600" dirty="0" err="1" smtClean="0">
                <a:solidFill>
                  <a:srgbClr val="0F6FC6"/>
                </a:solidFill>
                <a:latin typeface="Corbel"/>
                <a:ea typeface="DejaVu Sans"/>
              </a:rPr>
              <a:t>Inkluzivní</a:t>
            </a: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 vzdělávání a podpora dětí a žáků ohrožených školním neúspěchem </a:t>
            </a:r>
            <a:endParaRPr dirty="0"/>
          </a:p>
        </p:txBody>
      </p:sp>
      <p:sp>
        <p:nvSpPr>
          <p:cNvPr id="368" name="CustomShape 3"/>
          <p:cNvSpPr/>
          <p:nvPr/>
        </p:nvSpPr>
        <p:spPr>
          <a:xfrm>
            <a:off x="349560" y="4294080"/>
            <a:ext cx="11841480" cy="4035960"/>
          </a:xfrm>
          <a:prstGeom prst="rect">
            <a:avLst/>
          </a:prstGeom>
        </p:spPr>
        <p:txBody>
          <a:bodyPr lIns="90000" tIns="45000" rIns="90000" bIns="45000"/>
          <a:lstStyle/>
          <a:p>
            <a:pPr>
              <a:lnSpc>
                <a:spcPct val="90000"/>
              </a:lnSpc>
            </a:pPr>
            <a:endParaRPr dirty="0"/>
          </a:p>
        </p:txBody>
      </p:sp>
      <p:sp>
        <p:nvSpPr>
          <p:cNvPr id="5" name="Obdélník 4"/>
          <p:cNvSpPr/>
          <p:nvPr/>
        </p:nvSpPr>
        <p:spPr>
          <a:xfrm>
            <a:off x="1991544" y="2636912"/>
            <a:ext cx="8064896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cs-CZ" sz="4400" b="1" dirty="0" smtClean="0">
                <a:solidFill>
                  <a:srgbClr val="0F6FC6"/>
                </a:solidFill>
                <a:latin typeface="Corbel"/>
              </a:rPr>
              <a:t>Doporučená opatření MAP</a:t>
            </a:r>
            <a:endParaRPr lang="cs-CZ" sz="4400" dirty="0"/>
          </a:p>
        </p:txBody>
      </p:sp>
      <p:sp>
        <p:nvSpPr>
          <p:cNvPr id="6" name="CustomShape 2"/>
          <p:cNvSpPr/>
          <p:nvPr/>
        </p:nvSpPr>
        <p:spPr>
          <a:xfrm>
            <a:off x="335360" y="3933056"/>
            <a:ext cx="11390760" cy="1296248"/>
          </a:xfrm>
          <a:prstGeom prst="rect">
            <a:avLst/>
          </a:prstGeom>
        </p:spPr>
        <p:txBody>
          <a:bodyPr lIns="90000" tIns="45000" rIns="90000" bIns="45000"/>
          <a:lstStyle/>
          <a:p>
            <a:pPr marL="514350" indent="-514350">
              <a:lnSpc>
                <a:spcPct val="90000"/>
              </a:lnSpc>
              <a:buFont typeface="+mj-lt"/>
              <a:buAutoNum type="arabicPeriod" startAt="4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Rozvoj podnikavosti a iniciativy žáků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 startAt="4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Rozvoj kompetencí dětí a žáků v polytechnickém vzdělávání (podpora zájmu, motivace a dovednosti v oblasti vědy, technologií, matematiky)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 startAt="4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Kariérové poradenství ve školách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CustomShape 1"/>
          <p:cNvSpPr/>
          <p:nvPr/>
        </p:nvSpPr>
        <p:spPr>
          <a:xfrm>
            <a:off x="551520" y="17640"/>
            <a:ext cx="11088000" cy="1353960"/>
          </a:xfrm>
          <a:prstGeom prst="rect">
            <a:avLst/>
          </a:prstGeom>
        </p:spPr>
        <p:txBody>
          <a:bodyPr lIns="90000" tIns="45000" rIns="90000" bIns="45000" anchor="ctr"/>
          <a:lstStyle/>
          <a:p>
            <a:pPr algn="ctr">
              <a:lnSpc>
                <a:spcPct val="90000"/>
              </a:lnSpc>
            </a:pPr>
            <a:r>
              <a:rPr lang="cs-CZ" sz="4400" b="1" dirty="0" smtClean="0">
                <a:solidFill>
                  <a:srgbClr val="0F6FC6"/>
                </a:solidFill>
                <a:latin typeface="Corbel"/>
                <a:ea typeface="DejaVu Sans"/>
              </a:rPr>
              <a:t>Průřezová a volitelná opatření MAP</a:t>
            </a:r>
            <a:endParaRPr dirty="0"/>
          </a:p>
        </p:txBody>
      </p:sp>
      <p:sp>
        <p:nvSpPr>
          <p:cNvPr id="367" name="CustomShape 2"/>
          <p:cNvSpPr/>
          <p:nvPr/>
        </p:nvSpPr>
        <p:spPr>
          <a:xfrm>
            <a:off x="983432" y="1124640"/>
            <a:ext cx="10742848" cy="3024440"/>
          </a:xfrm>
          <a:prstGeom prst="rect">
            <a:avLst/>
          </a:prstGeom>
        </p:spPr>
        <p:txBody>
          <a:bodyPr lIns="90000" tIns="45000" rIns="90000" bIns="45000"/>
          <a:lstStyle/>
          <a:p>
            <a:pPr marL="514350" indent="-514350">
              <a:buFont typeface="+mj-lt"/>
              <a:buAutoNum type="arabicPeriod" startAt="7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Rozvoj  digitálních kompetencí dětí a žáků</a:t>
            </a:r>
          </a:p>
          <a:p>
            <a:pPr marL="514350" indent="-514350">
              <a:buFont typeface="+mj-lt"/>
              <a:buAutoNum type="arabicPeriod" startAt="7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Rozvoj kompetencí dětí a žáků pro aktivní používání cizího jazyka</a:t>
            </a:r>
          </a:p>
          <a:p>
            <a:pPr marL="514350" indent="-514350">
              <a:buFont typeface="+mj-lt"/>
              <a:buAutoNum type="arabicPeriod" startAt="7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Rozvoj sociálních a občanských kompetencí dětí a žáků</a:t>
            </a:r>
          </a:p>
          <a:p>
            <a:pPr marL="514350" indent="-514350">
              <a:buFont typeface="+mj-lt"/>
              <a:buAutoNum type="arabicPeriod" startAt="7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Rozvoj kulturního povědomí a vyjádření žáků</a:t>
            </a:r>
          </a:p>
          <a:p>
            <a:pPr marL="514350" indent="-514350">
              <a:buFont typeface="+mj-lt"/>
              <a:buAutoNum type="arabicPeriod" startAt="7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Aktivity související se vzděláním mimo OP VVV, IROP </a:t>
            </a:r>
          </a:p>
        </p:txBody>
      </p:sp>
      <p:sp>
        <p:nvSpPr>
          <p:cNvPr id="368" name="CustomShape 3"/>
          <p:cNvSpPr/>
          <p:nvPr/>
        </p:nvSpPr>
        <p:spPr>
          <a:xfrm>
            <a:off x="349560" y="4294080"/>
            <a:ext cx="11841480" cy="4035960"/>
          </a:xfrm>
          <a:prstGeom prst="rect">
            <a:avLst/>
          </a:prstGeom>
        </p:spPr>
        <p:txBody>
          <a:bodyPr lIns="90000" tIns="45000" rIns="90000" bIns="45000"/>
          <a:lstStyle/>
          <a:p>
            <a:pPr>
              <a:lnSpc>
                <a:spcPct val="90000"/>
              </a:lnSpc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CustomShape 1"/>
          <p:cNvSpPr/>
          <p:nvPr/>
        </p:nvSpPr>
        <p:spPr>
          <a:xfrm>
            <a:off x="1106280" y="1173600"/>
            <a:ext cx="9964440" cy="2923560"/>
          </a:xfrm>
          <a:prstGeom prst="rect">
            <a:avLst/>
          </a:prstGeom>
        </p:spPr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cs-CZ" sz="8800" b="1">
                <a:solidFill>
                  <a:srgbClr val="0F6FC6"/>
                </a:solidFill>
                <a:latin typeface="Corbel"/>
                <a:ea typeface="DejaVu Sans"/>
              </a:rPr>
              <a:t>Místní akční plány </a:t>
            </a:r>
            <a:endParaRPr/>
          </a:p>
          <a:p>
            <a:pPr algn="ctr">
              <a:lnSpc>
                <a:spcPct val="85000"/>
              </a:lnSpc>
            </a:pPr>
            <a:r>
              <a:rPr lang="cs-CZ" sz="8800" b="1">
                <a:solidFill>
                  <a:srgbClr val="0F6FC6"/>
                </a:solidFill>
                <a:latin typeface="Corbel"/>
                <a:ea typeface="DejaVu Sans"/>
              </a:rPr>
              <a:t>pro rozvoj vzdělávání</a:t>
            </a:r>
            <a:endParaRPr/>
          </a:p>
        </p:txBody>
      </p:sp>
      <p:sp>
        <p:nvSpPr>
          <p:cNvPr id="385" name="CustomShape 2"/>
          <p:cNvSpPr/>
          <p:nvPr/>
        </p:nvSpPr>
        <p:spPr>
          <a:xfrm>
            <a:off x="1710000" y="4154400"/>
            <a:ext cx="8766720" cy="1361160"/>
          </a:xfrm>
          <a:prstGeom prst="rect">
            <a:avLst/>
          </a:prstGeom>
        </p:spPr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cs-CZ" sz="2400">
                <a:solidFill>
                  <a:srgbClr val="0F6FC6"/>
                </a:solidFill>
                <a:latin typeface="Corbel"/>
                <a:ea typeface="DejaVu Sans"/>
              </a:rPr>
              <a:t>Vazba na Operační programy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CustomShape 1"/>
          <p:cNvSpPr/>
          <p:nvPr/>
        </p:nvSpPr>
        <p:spPr>
          <a:xfrm>
            <a:off x="663480" y="609480"/>
            <a:ext cx="10352520" cy="1353960"/>
          </a:xfrm>
          <a:prstGeom prst="rect">
            <a:avLst/>
          </a:prstGeom>
        </p:spPr>
        <p:txBody>
          <a:bodyPr lIns="90000" tIns="45000" rIns="90000" bIns="45000" anchor="ctr"/>
          <a:lstStyle/>
          <a:p>
            <a:pPr>
              <a:lnSpc>
                <a:spcPct val="90000"/>
              </a:lnSpc>
            </a:pPr>
            <a:r>
              <a:rPr lang="cs-CZ" sz="4400" b="1">
                <a:solidFill>
                  <a:srgbClr val="0F6FC6"/>
                </a:solidFill>
                <a:latin typeface="Corbel"/>
                <a:ea typeface="DejaVu Sans"/>
              </a:rPr>
              <a:t>MAP a zacílení podpory z IROP a OP VVV</a:t>
            </a:r>
            <a:endParaRPr/>
          </a:p>
        </p:txBody>
      </p:sp>
      <p:sp>
        <p:nvSpPr>
          <p:cNvPr id="387" name="CustomShape 2"/>
          <p:cNvSpPr/>
          <p:nvPr/>
        </p:nvSpPr>
        <p:spPr>
          <a:xfrm>
            <a:off x="1143000" y="2057400"/>
            <a:ext cx="9870480" cy="4035960"/>
          </a:xfrm>
          <a:prstGeom prst="rect">
            <a:avLst/>
          </a:prstGeom>
        </p:spPr>
        <p:txBody>
          <a:bodyPr lIns="90000" tIns="45000" rIns="90000" bIns="45000"/>
          <a:lstStyle/>
          <a:p>
            <a:pPr>
              <a:lnSpc>
                <a:spcPct val="90000"/>
              </a:lnSpc>
              <a:buFont typeface="Arial"/>
              <a:buChar char="•"/>
            </a:pPr>
            <a:r>
              <a:rPr lang="cs-CZ" sz="3200" dirty="0">
                <a:solidFill>
                  <a:srgbClr val="0F6FC6"/>
                </a:solidFill>
                <a:latin typeface="Corbel"/>
                <a:ea typeface="DejaVu Sans"/>
              </a:rPr>
              <a:t>Nutnost prokázat soulad záměrů s MAP – „Dohoda o prioritách“</a:t>
            </a:r>
            <a:endParaRPr dirty="0"/>
          </a:p>
          <a:p>
            <a:pPr>
              <a:lnSpc>
                <a:spcPct val="90000"/>
              </a:lnSpc>
            </a:pPr>
            <a:endParaRPr dirty="0"/>
          </a:p>
          <a:p>
            <a:pPr>
              <a:lnSpc>
                <a:spcPct val="90000"/>
              </a:lnSpc>
              <a:buFont typeface="Arial"/>
              <a:buChar char="•"/>
            </a:pPr>
            <a:r>
              <a:rPr lang="cs-CZ" sz="3200" dirty="0">
                <a:solidFill>
                  <a:srgbClr val="0F6FC6"/>
                </a:solidFill>
                <a:latin typeface="Corbel"/>
                <a:ea typeface="DejaVu Sans"/>
              </a:rPr>
              <a:t>MAP koordinuje záměry OP VVV a jejich efektivitu </a:t>
            </a:r>
            <a:endParaRPr dirty="0"/>
          </a:p>
          <a:p>
            <a:pPr>
              <a:lnSpc>
                <a:spcPct val="90000"/>
              </a:lnSpc>
            </a:pPr>
            <a:endParaRPr dirty="0"/>
          </a:p>
          <a:p>
            <a:pPr>
              <a:lnSpc>
                <a:spcPct val="90000"/>
              </a:lnSpc>
              <a:buFont typeface="Arial"/>
              <a:buChar char="•"/>
            </a:pPr>
            <a:r>
              <a:rPr lang="cs-CZ" sz="3200" dirty="0">
                <a:solidFill>
                  <a:srgbClr val="0F6FC6"/>
                </a:solidFill>
                <a:latin typeface="Corbel"/>
                <a:ea typeface="DejaVu Sans"/>
              </a:rPr>
              <a:t>MAP obsahuje potvrzení efektivity a využitelnosti záměrů IROP „Dohoda o efektivní využitelnosti investice“</a:t>
            </a:r>
            <a:endParaRPr dirty="0"/>
          </a:p>
          <a:p>
            <a:pPr>
              <a:lnSpc>
                <a:spcPct val="90000"/>
              </a:lnSpc>
            </a:pPr>
            <a:endParaRPr dirty="0"/>
          </a:p>
          <a:p>
            <a:pPr>
              <a:lnSpc>
                <a:spcPct val="90000"/>
              </a:lnSpc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CustomShape 1"/>
          <p:cNvSpPr/>
          <p:nvPr/>
        </p:nvSpPr>
        <p:spPr>
          <a:xfrm>
            <a:off x="1127520" y="476640"/>
            <a:ext cx="9873000" cy="547920"/>
          </a:xfrm>
          <a:prstGeom prst="rect">
            <a:avLst/>
          </a:prstGeom>
        </p:spPr>
        <p:txBody>
          <a:bodyPr lIns="90000" tIns="45000" rIns="90000" bIns="45000" anchor="ctr"/>
          <a:lstStyle/>
          <a:p>
            <a:pPr algn="ctr">
              <a:lnSpc>
                <a:spcPct val="90000"/>
              </a:lnSpc>
            </a:pPr>
            <a:r>
              <a:rPr lang="cs-CZ" sz="4400" b="1">
                <a:solidFill>
                  <a:srgbClr val="0F6FC6"/>
                </a:solidFill>
                <a:latin typeface="Corbel"/>
                <a:ea typeface="DejaVu Sans"/>
              </a:rPr>
              <a:t>IROP a regionální školství</a:t>
            </a:r>
            <a:endParaRPr/>
          </a:p>
        </p:txBody>
      </p:sp>
      <p:sp>
        <p:nvSpPr>
          <p:cNvPr id="389" name="CustomShape 2"/>
          <p:cNvSpPr/>
          <p:nvPr/>
        </p:nvSpPr>
        <p:spPr>
          <a:xfrm>
            <a:off x="191520" y="980640"/>
            <a:ext cx="11806920" cy="5876280"/>
          </a:xfrm>
          <a:prstGeom prst="rect">
            <a:avLst/>
          </a:prstGeom>
        </p:spPr>
        <p:txBody>
          <a:bodyPr lIns="90000" tIns="45000" rIns="90000" bIns="45000"/>
          <a:lstStyle/>
          <a:p>
            <a:pPr>
              <a:lnSpc>
                <a:spcPct val="90000"/>
              </a:lnSpc>
            </a:pPr>
            <a:r>
              <a:rPr lang="cs-CZ" sz="2400" b="1" u="sng">
                <a:solidFill>
                  <a:srgbClr val="0F6FC6"/>
                </a:solidFill>
                <a:latin typeface="Corbel"/>
                <a:ea typeface="DejaVu Sans"/>
              </a:rPr>
              <a:t>Typy projektů</a:t>
            </a:r>
            <a:r>
              <a:rPr lang="cs-CZ" sz="2400" b="1">
                <a:solidFill>
                  <a:srgbClr val="0F6FC6"/>
                </a:solidFill>
                <a:latin typeface="Corbel"/>
                <a:ea typeface="DejaVu Sans"/>
              </a:rPr>
              <a:t>: </a:t>
            </a:r>
            <a:endParaRPr/>
          </a:p>
          <a:p>
            <a:pPr>
              <a:lnSpc>
                <a:spcPct val="90000"/>
              </a:lnSpc>
            </a:pPr>
            <a:r>
              <a:rPr lang="cs-CZ" sz="2400">
                <a:solidFill>
                  <a:srgbClr val="0F6FC6"/>
                </a:solidFill>
                <a:latin typeface="Symbol"/>
                <a:ea typeface="DejaVu Sans"/>
              </a:rPr>
              <a:t> </a:t>
            </a:r>
            <a:r>
              <a:rPr lang="cs-CZ" sz="2400">
                <a:solidFill>
                  <a:srgbClr val="0F6FC6"/>
                </a:solidFill>
                <a:latin typeface="Corbel"/>
                <a:ea typeface="DejaVu Sans"/>
              </a:rPr>
              <a:t>MŠ - stavby, stavební úpravy, pořízení vybavení a doplňkově úpravy venkovních prostranství (zeleň, hřiště) – investice vedoucí ke </a:t>
            </a:r>
            <a:r>
              <a:rPr lang="cs-CZ" sz="2400">
                <a:solidFill>
                  <a:srgbClr val="953735"/>
                </a:solidFill>
                <a:latin typeface="Corbel"/>
                <a:ea typeface="DejaVu Sans"/>
              </a:rPr>
              <a:t>zvýšení kvality </a:t>
            </a:r>
            <a:r>
              <a:rPr lang="cs-CZ" sz="2400">
                <a:solidFill>
                  <a:srgbClr val="0F6FC6"/>
                </a:solidFill>
                <a:latin typeface="Corbel"/>
                <a:ea typeface="DejaVu Sans"/>
              </a:rPr>
              <a:t>předškolního vzdělávání</a:t>
            </a:r>
            <a:endParaRPr/>
          </a:p>
          <a:p>
            <a:pPr>
              <a:lnSpc>
                <a:spcPct val="90000"/>
              </a:lnSpc>
            </a:pPr>
            <a:r>
              <a:rPr lang="cs-CZ" sz="2400">
                <a:solidFill>
                  <a:srgbClr val="0F6FC6"/>
                </a:solidFill>
                <a:latin typeface="Symbol"/>
                <a:ea typeface="DejaVu Sans"/>
              </a:rPr>
              <a:t> </a:t>
            </a:r>
            <a:r>
              <a:rPr lang="cs-CZ" sz="2400">
                <a:solidFill>
                  <a:srgbClr val="0F6FC6"/>
                </a:solidFill>
                <a:latin typeface="Corbel"/>
                <a:ea typeface="DejaVu Sans"/>
              </a:rPr>
              <a:t>MŠ - </a:t>
            </a:r>
            <a:r>
              <a:rPr lang="cs-CZ" sz="2400">
                <a:solidFill>
                  <a:srgbClr val="953735"/>
                </a:solidFill>
                <a:latin typeface="Corbel"/>
                <a:ea typeface="DejaVu Sans"/>
              </a:rPr>
              <a:t>podpora sociální inkluze </a:t>
            </a:r>
            <a:r>
              <a:rPr lang="cs-CZ" sz="2400">
                <a:solidFill>
                  <a:srgbClr val="0F6FC6"/>
                </a:solidFill>
                <a:latin typeface="Corbel"/>
                <a:ea typeface="DejaVu Sans"/>
              </a:rPr>
              <a:t>prostřednictvím stavebních úprav budov a učeben, školních poradenských pracovišť, pořízení vybavení včetně kompenzačních pomůcek a kompenzačního vybavení pro děti se speciálními vzdělávacími potřebami, nezbytných pro zajištění rovného přístupu ke vzdělávání sociálně vyloučeným osobám </a:t>
            </a:r>
            <a:endParaRPr/>
          </a:p>
          <a:p>
            <a:pPr>
              <a:lnSpc>
                <a:spcPct val="90000"/>
              </a:lnSpc>
            </a:pPr>
            <a:r>
              <a:rPr lang="cs-CZ" sz="2400">
                <a:solidFill>
                  <a:srgbClr val="0F6FC6"/>
                </a:solidFill>
                <a:latin typeface="Symbol"/>
                <a:ea typeface="DejaVu Sans"/>
              </a:rPr>
              <a:t></a:t>
            </a:r>
            <a:r>
              <a:rPr lang="cs-CZ" sz="2400">
                <a:solidFill>
                  <a:srgbClr val="0F6FC6"/>
                </a:solidFill>
                <a:latin typeface="Corbel"/>
                <a:ea typeface="DejaVu Sans"/>
              </a:rPr>
              <a:t> ZŠ - stavební úpravy, v odůvodněných případech stavby, pořízení vybavení za účelem zajištění dostupnosti kvalitního základního vzdělávání</a:t>
            </a:r>
            <a:r>
              <a:rPr lang="cs-CZ" sz="2400">
                <a:solidFill>
                  <a:srgbClr val="953735"/>
                </a:solidFill>
                <a:latin typeface="Corbel"/>
                <a:ea typeface="DejaVu Sans"/>
              </a:rPr>
              <a:t> – cizí jazyky, technické, řemeslné obory a přírodní/environmentální vědy, digitální technologie </a:t>
            </a:r>
            <a:r>
              <a:rPr lang="cs-CZ" sz="2400">
                <a:solidFill>
                  <a:srgbClr val="0F6FC6"/>
                </a:solidFill>
                <a:latin typeface="Corbel"/>
                <a:ea typeface="DejaVu Sans"/>
              </a:rPr>
              <a:t>- nezbytné stavební úpravy učeben a pořízení vybavení  </a:t>
            </a:r>
            <a:endParaRPr/>
          </a:p>
          <a:p>
            <a:pPr>
              <a:lnSpc>
                <a:spcPct val="90000"/>
              </a:lnSpc>
            </a:pPr>
            <a:r>
              <a:rPr lang="cs-CZ" sz="2400">
                <a:solidFill>
                  <a:srgbClr val="0F6FC6"/>
                </a:solidFill>
                <a:latin typeface="Symbol"/>
                <a:ea typeface="DejaVu Sans"/>
              </a:rPr>
              <a:t></a:t>
            </a:r>
            <a:r>
              <a:rPr lang="cs-CZ" sz="2400">
                <a:solidFill>
                  <a:srgbClr val="0F6FC6"/>
                </a:solidFill>
                <a:latin typeface="Corbel"/>
                <a:ea typeface="DejaVu Sans"/>
              </a:rPr>
              <a:t> výstavba, rekonstrukce a vybavení </a:t>
            </a:r>
            <a:r>
              <a:rPr lang="cs-CZ" sz="2400">
                <a:solidFill>
                  <a:srgbClr val="953735"/>
                </a:solidFill>
                <a:latin typeface="Corbel"/>
                <a:ea typeface="DejaVu Sans"/>
              </a:rPr>
              <a:t>odborných učeben, center odborné přípravy a pozemků pro výuku přírodovědných a technických oborů a pro výuku technických a řemeslných dovedností</a:t>
            </a:r>
            <a:r>
              <a:rPr lang="cs-CZ" sz="2400">
                <a:solidFill>
                  <a:srgbClr val="0F6FC6"/>
                </a:solidFill>
                <a:latin typeface="Corbel"/>
                <a:ea typeface="DejaVu Sans"/>
              </a:rPr>
              <a:t>, </a:t>
            </a:r>
            <a:endParaRPr/>
          </a:p>
          <a:p>
            <a:pPr>
              <a:lnSpc>
                <a:spcPct val="90000"/>
              </a:lnSpc>
            </a:pPr>
            <a:r>
              <a:rPr lang="cs-CZ" sz="2400">
                <a:solidFill>
                  <a:srgbClr val="0F6FC6"/>
                </a:solidFill>
                <a:latin typeface="Symbol"/>
                <a:ea typeface="DejaVu Sans"/>
              </a:rPr>
              <a:t> </a:t>
            </a:r>
            <a:r>
              <a:rPr lang="cs-CZ" sz="2400">
                <a:solidFill>
                  <a:srgbClr val="0F6FC6"/>
                </a:solidFill>
                <a:latin typeface="Corbel"/>
                <a:ea typeface="DejaVu Sans"/>
              </a:rPr>
              <a:t>rozvoj </a:t>
            </a:r>
            <a:r>
              <a:rPr lang="cs-CZ" sz="2400">
                <a:solidFill>
                  <a:srgbClr val="953735"/>
                </a:solidFill>
                <a:latin typeface="Corbel"/>
                <a:ea typeface="DejaVu Sans"/>
              </a:rPr>
              <a:t>vnitřní konektivity </a:t>
            </a:r>
            <a:r>
              <a:rPr lang="cs-CZ" sz="2400">
                <a:solidFill>
                  <a:srgbClr val="0F6FC6"/>
                </a:solidFill>
                <a:latin typeface="Corbel"/>
                <a:ea typeface="DejaVu Sans"/>
              </a:rPr>
              <a:t>v prostorách škol a školských zařízení a připojení k </a:t>
            </a:r>
            <a:r>
              <a:rPr lang="cs-CZ" sz="2400">
                <a:solidFill>
                  <a:srgbClr val="953735"/>
                </a:solidFill>
                <a:latin typeface="Corbel"/>
                <a:ea typeface="DejaVu Sans"/>
              </a:rPr>
              <a:t>internetu</a:t>
            </a:r>
            <a:endParaRPr/>
          </a:p>
          <a:p>
            <a:pPr>
              <a:lnSpc>
                <a:spcPct val="90000"/>
              </a:lnSpc>
            </a:pPr>
            <a:endParaRPr/>
          </a:p>
          <a:p>
            <a:pPr>
              <a:lnSpc>
                <a:spcPct val="90000"/>
              </a:lnSpc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6F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CustomShape 1"/>
          <p:cNvSpPr/>
          <p:nvPr/>
        </p:nvSpPr>
        <p:spPr>
          <a:xfrm>
            <a:off x="306360" y="306000"/>
            <a:ext cx="11612520" cy="5026680"/>
          </a:xfrm>
          <a:prstGeom prst="rect">
            <a:avLst/>
          </a:prstGeom>
        </p:spPr>
        <p:txBody>
          <a:bodyPr lIns="90000" tIns="45000" rIns="90000" bIns="45000"/>
          <a:lstStyle/>
          <a:p>
            <a:pPr>
              <a:lnSpc>
                <a:spcPct val="90000"/>
              </a:lnSpc>
            </a:pPr>
            <a:endParaRPr/>
          </a:p>
          <a:p>
            <a:pPr>
              <a:lnSpc>
                <a:spcPct val="90000"/>
              </a:lnSpc>
            </a:pPr>
            <a:r>
              <a:rPr lang="cs-CZ" sz="2200">
                <a:solidFill>
                  <a:srgbClr val="FF0000"/>
                </a:solidFill>
                <a:latin typeface="Corbel"/>
                <a:ea typeface="Calibri"/>
              </a:rPr>
              <a:t> </a:t>
            </a:r>
            <a:endParaRPr/>
          </a:p>
        </p:txBody>
      </p:sp>
      <p:sp>
        <p:nvSpPr>
          <p:cNvPr id="404" name="CustomShape 2"/>
          <p:cNvSpPr/>
          <p:nvPr/>
        </p:nvSpPr>
        <p:spPr>
          <a:xfrm>
            <a:off x="358920" y="332640"/>
            <a:ext cx="11713320" cy="4035960"/>
          </a:xfrm>
          <a:prstGeom prst="rect">
            <a:avLst/>
          </a:prstGeom>
        </p:spPr>
        <p:txBody>
          <a:bodyPr lIns="90000" tIns="45000" rIns="90000" bIns="45000"/>
          <a:lstStyle/>
          <a:p>
            <a:pPr>
              <a:lnSpc>
                <a:spcPct val="90000"/>
              </a:lnSpc>
            </a:pPr>
            <a:r>
              <a:rPr lang="cs-CZ" sz="2600" b="1" dirty="0" smtClean="0">
                <a:solidFill>
                  <a:srgbClr val="0F6FC6"/>
                </a:solidFill>
                <a:latin typeface="Corbel"/>
                <a:ea typeface="DejaVu Sans"/>
              </a:rPr>
              <a:t>Zahrady</a:t>
            </a: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 </a:t>
            </a:r>
            <a:r>
              <a:rPr lang="cs-CZ" sz="2600" dirty="0">
                <a:solidFill>
                  <a:srgbClr val="0F6FC6"/>
                </a:solidFill>
                <a:latin typeface="Corbel"/>
                <a:ea typeface="DejaVu Sans"/>
              </a:rPr>
              <a:t>- zeleň je pouze doplňková aktivita IROP. ALE – rozvoj žáků v oblasti přírodních  věd ve vazbě na rozšíření kapacit MŠ  ano</a:t>
            </a:r>
            <a:endParaRPr dirty="0"/>
          </a:p>
          <a:p>
            <a:pPr>
              <a:lnSpc>
                <a:spcPct val="90000"/>
              </a:lnSpc>
            </a:pPr>
            <a:r>
              <a:rPr lang="cs-CZ" sz="2600" b="1" dirty="0">
                <a:solidFill>
                  <a:srgbClr val="0F6FC6"/>
                </a:solidFill>
                <a:latin typeface="Corbel"/>
                <a:ea typeface="DejaVu Sans"/>
              </a:rPr>
              <a:t>Vzdělávání pedagogů, ředitelů, zřizovatelů </a:t>
            </a:r>
            <a:r>
              <a:rPr lang="cs-CZ" sz="2600" dirty="0">
                <a:solidFill>
                  <a:srgbClr val="0F6FC6"/>
                </a:solidFill>
                <a:latin typeface="Corbel"/>
                <a:ea typeface="DejaVu Sans"/>
              </a:rPr>
              <a:t>– ano</a:t>
            </a:r>
            <a:endParaRPr dirty="0"/>
          </a:p>
          <a:p>
            <a:pPr>
              <a:lnSpc>
                <a:spcPct val="90000"/>
              </a:lnSpc>
            </a:pPr>
            <a:r>
              <a:rPr lang="cs-CZ" sz="2600" b="1" dirty="0">
                <a:solidFill>
                  <a:srgbClr val="0F6FC6"/>
                </a:solidFill>
                <a:latin typeface="Corbel"/>
                <a:ea typeface="DejaVu Sans"/>
              </a:rPr>
              <a:t>Školní psycholog </a:t>
            </a:r>
            <a:r>
              <a:rPr lang="cs-CZ" sz="2600" dirty="0">
                <a:solidFill>
                  <a:srgbClr val="0F6FC6"/>
                </a:solidFill>
                <a:latin typeface="Corbel"/>
                <a:ea typeface="DejaVu Sans"/>
              </a:rPr>
              <a:t>- ano</a:t>
            </a:r>
            <a:endParaRPr dirty="0"/>
          </a:p>
          <a:p>
            <a:pPr>
              <a:lnSpc>
                <a:spcPct val="90000"/>
              </a:lnSpc>
            </a:pPr>
            <a:r>
              <a:rPr lang="cs-CZ" sz="2600" b="1" dirty="0">
                <a:solidFill>
                  <a:srgbClr val="0F6FC6"/>
                </a:solidFill>
                <a:latin typeface="Corbel"/>
                <a:ea typeface="DejaVu Sans"/>
              </a:rPr>
              <a:t>Odborné učebny </a:t>
            </a:r>
            <a:r>
              <a:rPr lang="cs-CZ" sz="2600" dirty="0">
                <a:solidFill>
                  <a:srgbClr val="0F6FC6"/>
                </a:solidFill>
                <a:latin typeface="Corbel"/>
                <a:ea typeface="DejaVu Sans"/>
              </a:rPr>
              <a:t>– výstavba + vybavení ano v klíčových </a:t>
            </a: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kompetencích </a:t>
            </a:r>
          </a:p>
          <a:p>
            <a:pPr>
              <a:lnSpc>
                <a:spcPct val="90000"/>
              </a:lnSpc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 </a:t>
            </a:r>
            <a:r>
              <a:rPr lang="cs-CZ" sz="2600" b="1" dirty="0">
                <a:solidFill>
                  <a:srgbClr val="0F6FC6"/>
                </a:solidFill>
                <a:latin typeface="Corbel"/>
                <a:ea typeface="DejaVu Sans"/>
              </a:rPr>
              <a:t>Expertní pedagog </a:t>
            </a:r>
            <a:r>
              <a:rPr lang="cs-CZ" sz="2600" dirty="0">
                <a:solidFill>
                  <a:srgbClr val="0F6FC6"/>
                </a:solidFill>
                <a:latin typeface="Corbel"/>
                <a:ea typeface="DejaVu Sans"/>
              </a:rPr>
              <a:t>– školení ano</a:t>
            </a:r>
            <a:endParaRPr dirty="0"/>
          </a:p>
          <a:p>
            <a:pPr>
              <a:lnSpc>
                <a:spcPct val="90000"/>
              </a:lnSpc>
            </a:pPr>
            <a:endParaRPr dirty="0"/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 </a:t>
            </a:r>
            <a:r>
              <a:rPr lang="cs-CZ" sz="2600" b="1" dirty="0" smtClean="0">
                <a:solidFill>
                  <a:srgbClr val="0F6FC6"/>
                </a:solidFill>
                <a:latin typeface="Corbel"/>
                <a:ea typeface="DejaVu Sans"/>
              </a:rPr>
              <a:t>Komunitní </a:t>
            </a:r>
            <a:r>
              <a:rPr lang="cs-CZ" sz="2600" b="1" dirty="0">
                <a:solidFill>
                  <a:srgbClr val="0F6FC6"/>
                </a:solidFill>
                <a:latin typeface="Corbel"/>
                <a:ea typeface="DejaVu Sans"/>
              </a:rPr>
              <a:t>centrum </a:t>
            </a:r>
            <a:r>
              <a:rPr lang="cs-CZ" sz="2600" dirty="0">
                <a:solidFill>
                  <a:srgbClr val="0F6FC6"/>
                </a:solidFill>
                <a:latin typeface="Corbel"/>
                <a:ea typeface="DejaVu Sans"/>
              </a:rPr>
              <a:t>– zázemí pro ostatní školy, vč. mimoškolních aktivit, mateřského centra, bezbariérové vyučování – ano (IROP, OPVVV) </a:t>
            </a:r>
            <a:endParaRPr dirty="0"/>
          </a:p>
          <a:p>
            <a:pPr>
              <a:lnSpc>
                <a:spcPct val="90000"/>
              </a:lnSpc>
            </a:pPr>
            <a:endParaRPr dirty="0"/>
          </a:p>
          <a:p>
            <a:pPr>
              <a:lnSpc>
                <a:spcPct val="90000"/>
              </a:lnSpc>
            </a:pPr>
            <a:endParaRPr dirty="0"/>
          </a:p>
          <a:p>
            <a:pPr>
              <a:lnSpc>
                <a:spcPct val="90000"/>
              </a:lnSpc>
            </a:pPr>
            <a:endParaRPr dirty="0"/>
          </a:p>
          <a:p>
            <a:pPr>
              <a:lnSpc>
                <a:spcPct val="90000"/>
              </a:lnSpc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CustomShape 1"/>
          <p:cNvSpPr/>
          <p:nvPr/>
        </p:nvSpPr>
        <p:spPr>
          <a:xfrm>
            <a:off x="335520" y="441000"/>
            <a:ext cx="11592360" cy="4035960"/>
          </a:xfrm>
          <a:prstGeom prst="rect">
            <a:avLst/>
          </a:prstGeom>
        </p:spPr>
        <p:txBody>
          <a:bodyPr lIns="90000" tIns="45000" rIns="90000" bIns="45000"/>
          <a:lstStyle/>
          <a:p>
            <a:pPr algn="ctr">
              <a:lnSpc>
                <a:spcPct val="90000"/>
              </a:lnSpc>
            </a:pPr>
            <a:r>
              <a:rPr lang="cs-CZ" sz="4400" b="1" dirty="0" smtClean="0">
                <a:solidFill>
                  <a:srgbClr val="0F6FC6"/>
                </a:solidFill>
                <a:latin typeface="Corbel"/>
                <a:ea typeface="DejaVu Sans"/>
              </a:rPr>
              <a:t>Vzdělávací </a:t>
            </a:r>
            <a:r>
              <a:rPr lang="cs-CZ" sz="4400" b="1" dirty="0">
                <a:solidFill>
                  <a:srgbClr val="0F6FC6"/>
                </a:solidFill>
                <a:latin typeface="Corbel"/>
                <a:ea typeface="DejaVu Sans"/>
              </a:rPr>
              <a:t>centrum regionu pro mládež – ano </a:t>
            </a:r>
            <a:endParaRPr dirty="0"/>
          </a:p>
          <a:p>
            <a:pPr>
              <a:lnSpc>
                <a:spcPct val="90000"/>
              </a:lnSpc>
            </a:pPr>
            <a:endParaRPr dirty="0"/>
          </a:p>
          <a:p>
            <a:pPr>
              <a:lnSpc>
                <a:spcPct val="90000"/>
              </a:lnSpc>
              <a:buFont typeface="Corbel"/>
              <a:buChar char="•"/>
            </a:pPr>
            <a:r>
              <a:rPr lang="cs-CZ" sz="2600" dirty="0">
                <a:solidFill>
                  <a:srgbClr val="0F6FC6"/>
                </a:solidFill>
                <a:latin typeface="Corbel"/>
                <a:ea typeface="DejaVu Sans"/>
              </a:rPr>
              <a:t> Pokud bude mít </a:t>
            </a:r>
            <a:r>
              <a:rPr lang="cs-CZ" sz="2600" b="1" dirty="0" err="1">
                <a:solidFill>
                  <a:srgbClr val="0F6FC6"/>
                </a:solidFill>
                <a:latin typeface="Corbel"/>
                <a:ea typeface="DejaVu Sans"/>
              </a:rPr>
              <a:t>celokrajský</a:t>
            </a:r>
            <a:r>
              <a:rPr lang="cs-CZ" sz="2600" dirty="0">
                <a:solidFill>
                  <a:srgbClr val="0F6FC6"/>
                </a:solidFill>
                <a:latin typeface="Corbel"/>
                <a:ea typeface="DejaVu Sans"/>
              </a:rPr>
              <a:t> význam nebo bude „excelentním“ vzdělávacím prostorem pro ZŠ, školské zařízení nebo neformální vzdělávání – posouzení PS KAP, zda je v souladu se stanoveným rámcem pro podporu. Musí být zpracována poptávka (využitelnost min. z 20 % jinými školami), studii proveditelnosti a udržitelnost provozu</a:t>
            </a:r>
            <a:endParaRPr dirty="0"/>
          </a:p>
          <a:p>
            <a:pPr>
              <a:lnSpc>
                <a:spcPct val="90000"/>
              </a:lnSpc>
              <a:buFont typeface="Corbel"/>
              <a:buChar char="•"/>
            </a:pPr>
            <a:r>
              <a:rPr lang="cs-CZ" sz="2600" dirty="0">
                <a:solidFill>
                  <a:srgbClr val="0F6FC6"/>
                </a:solidFill>
                <a:latin typeface="Corbel"/>
                <a:ea typeface="DejaVu Sans"/>
              </a:rPr>
              <a:t> </a:t>
            </a:r>
            <a:r>
              <a:rPr lang="cs-CZ" sz="2600" b="1" dirty="0">
                <a:solidFill>
                  <a:srgbClr val="0F6FC6"/>
                </a:solidFill>
                <a:latin typeface="Corbel"/>
                <a:ea typeface="DejaVu Sans"/>
              </a:rPr>
              <a:t>V MAP nutné mít potvrzení efektivní využitelnosti </a:t>
            </a:r>
            <a:r>
              <a:rPr lang="cs-CZ" sz="2600" dirty="0">
                <a:solidFill>
                  <a:srgbClr val="0F6FC6"/>
                </a:solidFill>
                <a:latin typeface="Corbel"/>
                <a:ea typeface="DejaVu Sans"/>
              </a:rPr>
              <a:t>(dohoda zřizovatelů a škol v dojezdové vzdálenosti nebo spádové oblasti)</a:t>
            </a:r>
            <a:endParaRPr dirty="0"/>
          </a:p>
          <a:p>
            <a:pPr>
              <a:lnSpc>
                <a:spcPct val="90000"/>
              </a:lnSpc>
              <a:buFont typeface="Corbel"/>
              <a:buChar char="•"/>
            </a:pPr>
            <a:r>
              <a:rPr lang="cs-CZ" sz="2600" dirty="0">
                <a:solidFill>
                  <a:srgbClr val="0F6FC6"/>
                </a:solidFill>
                <a:latin typeface="Corbel"/>
                <a:ea typeface="DejaVu Sans"/>
              </a:rPr>
              <a:t> Musí být zaměřeno na klíčové kompetence (přírodní, řemeslné, technické, jazyky, digitální technologie)</a:t>
            </a:r>
            <a:endParaRPr dirty="0"/>
          </a:p>
          <a:p>
            <a:pPr>
              <a:lnSpc>
                <a:spcPct val="90000"/>
              </a:lnSpc>
              <a:buFont typeface="Corbel"/>
              <a:buChar char="•"/>
            </a:pPr>
            <a:endParaRPr dirty="0"/>
          </a:p>
          <a:p>
            <a:pPr>
              <a:lnSpc>
                <a:spcPct val="90000"/>
              </a:lnSpc>
            </a:pPr>
            <a:endParaRPr dirty="0"/>
          </a:p>
          <a:p>
            <a:pPr>
              <a:lnSpc>
                <a:spcPct val="90000"/>
              </a:lnSpc>
            </a:pPr>
            <a:endParaRPr dirty="0"/>
          </a:p>
          <a:p>
            <a:pPr>
              <a:lnSpc>
                <a:spcPct val="90000"/>
              </a:lnSpc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CustomShape 1"/>
          <p:cNvSpPr/>
          <p:nvPr/>
        </p:nvSpPr>
        <p:spPr>
          <a:xfrm>
            <a:off x="266040" y="227880"/>
            <a:ext cx="11756880" cy="6296400"/>
          </a:xfrm>
          <a:prstGeom prst="rect">
            <a:avLst/>
          </a:prstGeom>
        </p:spPr>
        <p:txBody>
          <a:bodyPr lIns="90000" tIns="45000" rIns="90000" bIns="45000"/>
          <a:lstStyle/>
          <a:p>
            <a:pPr>
              <a:lnSpc>
                <a:spcPct val="90000"/>
              </a:lnSpc>
            </a:pPr>
            <a:r>
              <a:rPr lang="cs-CZ" sz="4400" b="1" dirty="0">
                <a:solidFill>
                  <a:srgbClr val="0F6FC6"/>
                </a:solidFill>
                <a:latin typeface="Corbel"/>
                <a:ea typeface="DejaVu Sans"/>
              </a:rPr>
              <a:t>Nepodporované aktivity </a:t>
            </a:r>
            <a:endParaRPr dirty="0"/>
          </a:p>
          <a:p>
            <a:pPr>
              <a:lnSpc>
                <a:spcPct val="90000"/>
              </a:lnSpc>
            </a:pPr>
            <a:endParaRPr dirty="0"/>
          </a:p>
          <a:p>
            <a:pPr>
              <a:lnSpc>
                <a:spcPct val="90000"/>
              </a:lnSpc>
              <a:buFont typeface="StarSymbol"/>
              <a:buChar char="-"/>
            </a:pPr>
            <a:r>
              <a:rPr lang="cs-CZ" sz="2800" dirty="0">
                <a:solidFill>
                  <a:srgbClr val="0F6FC6"/>
                </a:solidFill>
                <a:latin typeface="Corbel"/>
                <a:ea typeface="DejaVu Sans"/>
              </a:rPr>
              <a:t> Výměna střechy, další investice nepojící se primárně se vzděláváním</a:t>
            </a:r>
            <a:endParaRPr dirty="0"/>
          </a:p>
          <a:p>
            <a:pPr>
              <a:lnSpc>
                <a:spcPct val="90000"/>
              </a:lnSpc>
            </a:pPr>
            <a:r>
              <a:rPr lang="cs-CZ" sz="2800" dirty="0">
                <a:solidFill>
                  <a:srgbClr val="0F6FC6"/>
                </a:solidFill>
                <a:latin typeface="Corbel"/>
                <a:ea typeface="DejaVu Sans"/>
              </a:rPr>
              <a:t>- Sportoviště, lezecká stěna</a:t>
            </a:r>
            <a:endParaRPr dirty="0"/>
          </a:p>
          <a:p>
            <a:pPr>
              <a:lnSpc>
                <a:spcPct val="90000"/>
              </a:lnSpc>
              <a:buFontTx/>
              <a:buChar char="-"/>
            </a:pPr>
            <a:r>
              <a:rPr lang="cs-CZ" sz="2800" dirty="0" smtClean="0">
                <a:solidFill>
                  <a:srgbClr val="0F6FC6"/>
                </a:solidFill>
                <a:latin typeface="Corbel"/>
                <a:ea typeface="DejaVu Sans"/>
              </a:rPr>
              <a:t>Dětská </a:t>
            </a:r>
            <a:r>
              <a:rPr lang="cs-CZ" sz="2800" dirty="0">
                <a:solidFill>
                  <a:srgbClr val="0F6FC6"/>
                </a:solidFill>
                <a:latin typeface="Corbel"/>
                <a:ea typeface="DejaVu Sans"/>
              </a:rPr>
              <a:t>hřiště a přírodní zahrady – zeleň je pouze doplňková aktivita. ALE ano, pokud povede k rozvoji žáků v oblasti přírodních  věd – výukový účel zahrady</a:t>
            </a:r>
            <a:endParaRPr dirty="0"/>
          </a:p>
          <a:p>
            <a:pPr>
              <a:lnSpc>
                <a:spcPct val="90000"/>
              </a:lnSpc>
            </a:pPr>
            <a:endParaRPr dirty="0"/>
          </a:p>
          <a:p>
            <a:pPr>
              <a:lnSpc>
                <a:spcPct val="90000"/>
              </a:lnSpc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CustomShape 1"/>
          <p:cNvSpPr/>
          <p:nvPr/>
        </p:nvSpPr>
        <p:spPr>
          <a:xfrm>
            <a:off x="551520" y="17640"/>
            <a:ext cx="11088000" cy="1353960"/>
          </a:xfrm>
          <a:prstGeom prst="rect">
            <a:avLst/>
          </a:prstGeom>
        </p:spPr>
        <p:txBody>
          <a:bodyPr lIns="90000" tIns="45000" rIns="90000" bIns="45000" anchor="ctr"/>
          <a:lstStyle/>
          <a:p>
            <a:pPr algn="ctr">
              <a:lnSpc>
                <a:spcPct val="90000"/>
              </a:lnSpc>
            </a:pPr>
            <a:r>
              <a:rPr lang="cs-CZ" sz="4400" b="1" dirty="0" smtClean="0">
                <a:solidFill>
                  <a:srgbClr val="0F6FC6"/>
                </a:solidFill>
                <a:latin typeface="Corbel"/>
                <a:ea typeface="DejaVu Sans"/>
              </a:rPr>
              <a:t>Šablony pro školy</a:t>
            </a:r>
            <a:endParaRPr dirty="0"/>
          </a:p>
        </p:txBody>
      </p:sp>
      <p:sp>
        <p:nvSpPr>
          <p:cNvPr id="367" name="CustomShape 2"/>
          <p:cNvSpPr/>
          <p:nvPr/>
        </p:nvSpPr>
        <p:spPr>
          <a:xfrm>
            <a:off x="983432" y="1124640"/>
            <a:ext cx="10742848" cy="4752632"/>
          </a:xfrm>
          <a:prstGeom prst="rect">
            <a:avLst/>
          </a:prstGeom>
        </p:spPr>
        <p:txBody>
          <a:bodyPr lIns="90000" tIns="45000" rIns="90000" bIns="45000"/>
          <a:lstStyle/>
          <a:p>
            <a:pPr marL="514350" indent="-514350"/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Vyhlašované výzvy pro individuální projekty škol formou šablon – zjednodušené financování projektů</a:t>
            </a:r>
          </a:p>
          <a:p>
            <a:pPr marL="514350" indent="-514350"/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Podporovány budou šablony se zaměřením na: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Rovné příležitosti ve vzdělání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Inkluze v předškolním vzdělávání a na školní úrovni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Snižování předčasných odchodů ze vzdělání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Podpora matematické a čtenářské gramotnosti</a:t>
            </a:r>
          </a:p>
          <a:p>
            <a:pPr marL="514350" indent="-514350">
              <a:buFont typeface="+mj-lt"/>
              <a:buAutoNum type="arabicPeriod"/>
            </a:pPr>
            <a:endParaRPr lang="cs-CZ" sz="2600" dirty="0" smtClean="0">
              <a:solidFill>
                <a:srgbClr val="0F6FC6"/>
              </a:solidFill>
              <a:latin typeface="Corbel"/>
              <a:ea typeface="DejaVu Sans"/>
            </a:endParaRPr>
          </a:p>
          <a:p>
            <a:pPr marL="514350" indent="-514350"/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Školy si do svého projektu vybírají šablony dle svých potřeb. </a:t>
            </a:r>
          </a:p>
        </p:txBody>
      </p:sp>
      <p:sp>
        <p:nvSpPr>
          <p:cNvPr id="368" name="CustomShape 3"/>
          <p:cNvSpPr/>
          <p:nvPr/>
        </p:nvSpPr>
        <p:spPr>
          <a:xfrm>
            <a:off x="349560" y="4294080"/>
            <a:ext cx="11841480" cy="4035960"/>
          </a:xfrm>
          <a:prstGeom prst="rect">
            <a:avLst/>
          </a:prstGeom>
        </p:spPr>
        <p:txBody>
          <a:bodyPr lIns="90000" tIns="45000" rIns="90000" bIns="45000"/>
          <a:lstStyle/>
          <a:p>
            <a:pPr>
              <a:lnSpc>
                <a:spcPct val="90000"/>
              </a:lnSpc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CustomShape 1"/>
          <p:cNvSpPr/>
          <p:nvPr/>
        </p:nvSpPr>
        <p:spPr>
          <a:xfrm>
            <a:off x="457080" y="1052736"/>
            <a:ext cx="11734920" cy="5327640"/>
          </a:xfrm>
          <a:prstGeom prst="rect">
            <a:avLst/>
          </a:prstGeom>
        </p:spPr>
        <p:txBody>
          <a:bodyPr lIns="90000" tIns="45000" rIns="90000" bIns="45000"/>
          <a:lstStyle/>
          <a:p>
            <a:pPr>
              <a:lnSpc>
                <a:spcPct val="90000"/>
              </a:lnSpc>
              <a:buFont typeface="Arial"/>
              <a:buChar char="•"/>
            </a:pPr>
            <a:endParaRPr dirty="0"/>
          </a:p>
          <a:p>
            <a:pPr>
              <a:lnSpc>
                <a:spcPct val="90000"/>
              </a:lnSpc>
              <a:buFont typeface="Arial"/>
              <a:buChar char="•"/>
            </a:pPr>
            <a:r>
              <a:rPr lang="cs-CZ" sz="2600" dirty="0" smtClean="0">
                <a:solidFill>
                  <a:srgbClr val="953735"/>
                </a:solidFill>
                <a:latin typeface="Corbel"/>
                <a:ea typeface="DejaVu Sans"/>
              </a:rPr>
              <a:t>Metodická </a:t>
            </a:r>
            <a:r>
              <a:rPr lang="cs-CZ" sz="2600" dirty="0">
                <a:solidFill>
                  <a:srgbClr val="953735"/>
                </a:solidFill>
                <a:latin typeface="Corbel"/>
                <a:ea typeface="DejaVu Sans"/>
              </a:rPr>
              <a:t>pomoc </a:t>
            </a:r>
            <a:r>
              <a:rPr lang="cs-CZ" sz="2600" dirty="0">
                <a:solidFill>
                  <a:srgbClr val="0F6FC6"/>
                </a:solidFill>
                <a:latin typeface="Corbel"/>
                <a:ea typeface="DejaVu Sans"/>
              </a:rPr>
              <a:t>s výběrem vhodných šablon pro ZŠ/MŠ, zajištění správnosti projektové žádosti </a:t>
            </a:r>
            <a:endParaRPr dirty="0"/>
          </a:p>
          <a:p>
            <a:pPr>
              <a:lnSpc>
                <a:spcPct val="90000"/>
              </a:lnSpc>
              <a:buFont typeface="Arial"/>
              <a:buChar char="•"/>
            </a:pPr>
            <a:r>
              <a:rPr lang="cs-CZ" sz="2600" dirty="0">
                <a:solidFill>
                  <a:srgbClr val="0F6FC6"/>
                </a:solidFill>
                <a:latin typeface="Corbel"/>
                <a:ea typeface="DejaVu Sans"/>
              </a:rPr>
              <a:t> </a:t>
            </a:r>
            <a:r>
              <a:rPr lang="cs-CZ" sz="2600" dirty="0">
                <a:solidFill>
                  <a:srgbClr val="953735"/>
                </a:solidFill>
                <a:latin typeface="Corbel"/>
                <a:ea typeface="DejaVu Sans"/>
              </a:rPr>
              <a:t>Zaškolení realizátorů </a:t>
            </a:r>
            <a:r>
              <a:rPr lang="cs-CZ" sz="2600" dirty="0">
                <a:solidFill>
                  <a:srgbClr val="0F6FC6"/>
                </a:solidFill>
                <a:latin typeface="Corbel"/>
                <a:ea typeface="DejaVu Sans"/>
              </a:rPr>
              <a:t>ZŠ/MŠ (monitorovací systém, příručka pro žadatele a příjemce, …) </a:t>
            </a:r>
            <a:endParaRPr dirty="0"/>
          </a:p>
          <a:p>
            <a:pPr>
              <a:lnSpc>
                <a:spcPct val="90000"/>
              </a:lnSpc>
              <a:buFont typeface="Arial"/>
              <a:buChar char="•"/>
            </a:pPr>
            <a:r>
              <a:rPr lang="cs-CZ" sz="2600" dirty="0">
                <a:solidFill>
                  <a:srgbClr val="0F6FC6"/>
                </a:solidFill>
                <a:latin typeface="Corbel"/>
                <a:ea typeface="DejaVu Sans"/>
              </a:rPr>
              <a:t> Průběžná </a:t>
            </a:r>
            <a:r>
              <a:rPr lang="cs-CZ" sz="2600" dirty="0">
                <a:solidFill>
                  <a:srgbClr val="953735"/>
                </a:solidFill>
                <a:latin typeface="Corbel"/>
                <a:ea typeface="DejaVu Sans"/>
              </a:rPr>
              <a:t>konzultační činnost </a:t>
            </a:r>
            <a:r>
              <a:rPr lang="cs-CZ" sz="2600" dirty="0">
                <a:solidFill>
                  <a:srgbClr val="0F6FC6"/>
                </a:solidFill>
                <a:latin typeface="Corbel"/>
                <a:ea typeface="DejaVu Sans"/>
              </a:rPr>
              <a:t>při realizaci projektu, sledování a dodržování povinné publicity, VZ, monitorovacích indikátorů </a:t>
            </a:r>
            <a:endParaRPr dirty="0"/>
          </a:p>
          <a:p>
            <a:pPr>
              <a:lnSpc>
                <a:spcPct val="90000"/>
              </a:lnSpc>
              <a:buFont typeface="Arial"/>
              <a:buChar char="•"/>
            </a:pPr>
            <a:r>
              <a:rPr lang="cs-CZ" sz="2600" dirty="0">
                <a:solidFill>
                  <a:srgbClr val="0F6FC6"/>
                </a:solidFill>
                <a:latin typeface="Corbel"/>
                <a:ea typeface="DejaVu Sans"/>
              </a:rPr>
              <a:t> </a:t>
            </a:r>
            <a:r>
              <a:rPr lang="cs-CZ" sz="2600" dirty="0">
                <a:solidFill>
                  <a:srgbClr val="953735"/>
                </a:solidFill>
                <a:latin typeface="Corbel"/>
                <a:ea typeface="DejaVu Sans"/>
              </a:rPr>
              <a:t>Metodická pomoc </a:t>
            </a:r>
            <a:r>
              <a:rPr lang="cs-CZ" sz="2600" dirty="0">
                <a:solidFill>
                  <a:srgbClr val="0F6FC6"/>
                </a:solidFill>
                <a:latin typeface="Corbel"/>
                <a:ea typeface="DejaVu Sans"/>
              </a:rPr>
              <a:t>ZŠ/MŠ při zpracování monitorovacích zpráv, zadávání do monitorovacího systému, zajištění správnosti předávaných výstupů, sledování průběhu realizace projektu, dodržování časového harmonogramu </a:t>
            </a:r>
            <a:endParaRPr dirty="0"/>
          </a:p>
          <a:p>
            <a:pPr>
              <a:lnSpc>
                <a:spcPct val="90000"/>
              </a:lnSpc>
            </a:pPr>
            <a:endParaRPr dirty="0"/>
          </a:p>
          <a:p>
            <a:pPr>
              <a:lnSpc>
                <a:spcPct val="90000"/>
              </a:lnSpc>
            </a:pPr>
            <a:r>
              <a:rPr lang="cs-CZ" sz="2600" dirty="0">
                <a:solidFill>
                  <a:srgbClr val="0F6FC6"/>
                </a:solidFill>
                <a:latin typeface="Corbel"/>
                <a:ea typeface="DejaVu Sans"/>
              </a:rPr>
              <a:t>Mechanismy implementace budou předmětem  jednání mezi ŘO, IROP a NS MAS. </a:t>
            </a:r>
            <a:endParaRPr dirty="0"/>
          </a:p>
          <a:p>
            <a:pPr>
              <a:lnSpc>
                <a:spcPct val="90000"/>
              </a:lnSpc>
            </a:pPr>
            <a:endParaRPr dirty="0"/>
          </a:p>
          <a:p>
            <a:pPr>
              <a:lnSpc>
                <a:spcPct val="90000"/>
              </a:lnSpc>
            </a:pPr>
            <a:endParaRPr dirty="0"/>
          </a:p>
          <a:p>
            <a:pPr>
              <a:lnSpc>
                <a:spcPct val="90000"/>
              </a:lnSpc>
            </a:pPr>
            <a:endParaRPr dirty="0"/>
          </a:p>
        </p:txBody>
      </p:sp>
      <p:sp>
        <p:nvSpPr>
          <p:cNvPr id="383" name="CustomShape 2"/>
          <p:cNvSpPr/>
          <p:nvPr/>
        </p:nvSpPr>
        <p:spPr>
          <a:xfrm>
            <a:off x="551520" y="476640"/>
            <a:ext cx="10970640" cy="659880"/>
          </a:xfrm>
          <a:prstGeom prst="rect">
            <a:avLst/>
          </a:prstGeom>
        </p:spPr>
        <p:txBody>
          <a:bodyPr lIns="90000" tIns="45000" rIns="90000" bIns="45000" anchor="ctr"/>
          <a:lstStyle/>
          <a:p>
            <a:pPr algn="ctr">
              <a:lnSpc>
                <a:spcPct val="90000"/>
              </a:lnSpc>
            </a:pPr>
            <a:r>
              <a:rPr lang="cs-CZ" sz="4400" b="1" dirty="0" smtClean="0">
                <a:solidFill>
                  <a:srgbClr val="0F6FC6"/>
                </a:solidFill>
                <a:latin typeface="Corbel"/>
                <a:ea typeface="DejaVu Sans"/>
              </a:rPr>
              <a:t>MAS - Animace </a:t>
            </a:r>
            <a:r>
              <a:rPr lang="cs-CZ" sz="4400" b="1" dirty="0">
                <a:solidFill>
                  <a:srgbClr val="0F6FC6"/>
                </a:solidFill>
                <a:latin typeface="Corbel"/>
                <a:ea typeface="DejaVu Sans"/>
              </a:rPr>
              <a:t>mateřských a základních škol</a:t>
            </a:r>
            <a:endParaRPr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CustomShape 1"/>
          <p:cNvSpPr/>
          <p:nvPr/>
        </p:nvSpPr>
        <p:spPr>
          <a:xfrm>
            <a:off x="551520" y="0"/>
            <a:ext cx="11088000" cy="1371600"/>
          </a:xfrm>
          <a:prstGeom prst="rect">
            <a:avLst/>
          </a:prstGeom>
        </p:spPr>
        <p:txBody>
          <a:bodyPr lIns="90000" tIns="45000" rIns="90000" bIns="45000" anchor="ctr"/>
          <a:lstStyle/>
          <a:p>
            <a:pPr algn="ctr">
              <a:lnSpc>
                <a:spcPct val="90000"/>
              </a:lnSpc>
            </a:pPr>
            <a:r>
              <a:rPr lang="cs-CZ" sz="4400" b="1" dirty="0" smtClean="0">
                <a:solidFill>
                  <a:srgbClr val="0F6FC6"/>
                </a:solidFill>
                <a:latin typeface="Corbel"/>
                <a:ea typeface="DejaVu Sans"/>
              </a:rPr>
              <a:t>Připravené šablony</a:t>
            </a:r>
            <a:endParaRPr dirty="0"/>
          </a:p>
        </p:txBody>
      </p:sp>
      <p:sp>
        <p:nvSpPr>
          <p:cNvPr id="367" name="CustomShape 2"/>
          <p:cNvSpPr/>
          <p:nvPr/>
        </p:nvSpPr>
        <p:spPr>
          <a:xfrm>
            <a:off x="983432" y="1124640"/>
            <a:ext cx="10742848" cy="4752632"/>
          </a:xfrm>
          <a:prstGeom prst="rect">
            <a:avLst/>
          </a:prstGeom>
        </p:spPr>
        <p:txBody>
          <a:bodyPr lIns="90000" tIns="45000" rIns="90000" bIns="45000"/>
          <a:lstStyle/>
          <a:p>
            <a:pPr marL="514350" indent="-514350"/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Mateřské školy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Osobnostně sociální a profesní rozvoj pedagogů MŠ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Personální podpora MŠ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Usnadňování přechodu dětí z MŠ do ZŠ</a:t>
            </a:r>
          </a:p>
          <a:p>
            <a:pPr marL="514350" indent="-514350">
              <a:buFont typeface="+mj-lt"/>
              <a:buAutoNum type="arabicPeriod"/>
            </a:pPr>
            <a:endParaRPr lang="cs-CZ" sz="2600" dirty="0" smtClean="0">
              <a:solidFill>
                <a:srgbClr val="0F6FC6"/>
              </a:solidFill>
              <a:latin typeface="Corbel"/>
              <a:ea typeface="DejaVu Sans"/>
            </a:endParaRPr>
          </a:p>
          <a:p>
            <a:pPr marL="514350" indent="-514350"/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Základní školy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Osobnostně sociální a profesní rozvoj pedagogů ZŠ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600" dirty="0" err="1" smtClean="0">
                <a:solidFill>
                  <a:srgbClr val="0F6FC6"/>
                </a:solidFill>
                <a:latin typeface="Corbel"/>
                <a:ea typeface="DejaVu Sans"/>
              </a:rPr>
              <a:t>Extrakurikulární</a:t>
            </a: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 rozvojové aktivity ZŠ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Personální podpora ZŠ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600" dirty="0" smtClean="0">
                <a:solidFill>
                  <a:srgbClr val="0F6FC6"/>
                </a:solidFill>
                <a:latin typeface="Corbel"/>
                <a:ea typeface="DejaVu Sans"/>
              </a:rPr>
              <a:t>Spolupráce s rodiči žáků ZŠ</a:t>
            </a:r>
          </a:p>
          <a:p>
            <a:pPr marL="514350" indent="-514350">
              <a:buFont typeface="+mj-lt"/>
              <a:buAutoNum type="arabicPeriod"/>
            </a:pPr>
            <a:endParaRPr lang="cs-CZ" sz="2600" dirty="0" smtClean="0">
              <a:solidFill>
                <a:srgbClr val="0F6FC6"/>
              </a:solidFill>
              <a:latin typeface="Corbel"/>
              <a:ea typeface="DejaVu Sans"/>
            </a:endParaRPr>
          </a:p>
          <a:p>
            <a:pPr marL="514350" indent="-514350"/>
            <a:endParaRPr lang="cs-CZ" sz="2600" dirty="0" smtClean="0">
              <a:solidFill>
                <a:srgbClr val="0F6FC6"/>
              </a:solidFill>
              <a:latin typeface="Corbel"/>
              <a:ea typeface="DejaVu Sans"/>
            </a:endParaRPr>
          </a:p>
        </p:txBody>
      </p:sp>
      <p:sp>
        <p:nvSpPr>
          <p:cNvPr id="368" name="CustomShape 3"/>
          <p:cNvSpPr/>
          <p:nvPr/>
        </p:nvSpPr>
        <p:spPr>
          <a:xfrm>
            <a:off x="349560" y="4294080"/>
            <a:ext cx="11841480" cy="4035960"/>
          </a:xfrm>
          <a:prstGeom prst="rect">
            <a:avLst/>
          </a:prstGeom>
        </p:spPr>
        <p:txBody>
          <a:bodyPr lIns="90000" tIns="45000" rIns="90000" bIns="45000"/>
          <a:lstStyle/>
          <a:p>
            <a:pPr>
              <a:lnSpc>
                <a:spcPct val="90000"/>
              </a:lnSpc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910</TotalTime>
  <Words>1495</Words>
  <Application>Microsoft Office PowerPoint</Application>
  <PresentationFormat>Vlastní</PresentationFormat>
  <Paragraphs>253</Paragraphs>
  <Slides>25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5</vt:i4>
      </vt:variant>
      <vt:variant>
        <vt:lpstr>Nadpisy snímků</vt:lpstr>
      </vt:variant>
      <vt:variant>
        <vt:i4>25</vt:i4>
      </vt:variant>
    </vt:vector>
  </HeadingPairs>
  <TitlesOfParts>
    <vt:vector size="30" baseType="lpstr">
      <vt:lpstr>Office Theme</vt:lpstr>
      <vt:lpstr>Office Theme</vt:lpstr>
      <vt:lpstr>Office Theme</vt:lpstr>
      <vt:lpstr>Office Theme</vt:lpstr>
      <vt:lpstr>Office Theme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Věra</cp:lastModifiedBy>
  <cp:revision>13</cp:revision>
  <dcterms:modified xsi:type="dcterms:W3CDTF">2015-08-31T12:44:37Z</dcterms:modified>
</cp:coreProperties>
</file>